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05" r:id="rId3"/>
    <p:sldId id="303" r:id="rId4"/>
    <p:sldId id="302" r:id="rId5"/>
    <p:sldId id="274" r:id="rId6"/>
    <p:sldId id="298" r:id="rId7"/>
    <p:sldId id="268" r:id="rId8"/>
    <p:sldId id="289" r:id="rId9"/>
    <p:sldId id="271" r:id="rId10"/>
    <p:sldId id="277" r:id="rId11"/>
    <p:sldId id="284" r:id="rId12"/>
    <p:sldId id="272" r:id="rId13"/>
    <p:sldId id="299" r:id="rId14"/>
    <p:sldId id="290" r:id="rId15"/>
    <p:sldId id="304" r:id="rId16"/>
    <p:sldId id="292" r:id="rId17"/>
    <p:sldId id="300" r:id="rId18"/>
    <p:sldId id="293" r:id="rId19"/>
    <p:sldId id="296" r:id="rId20"/>
    <p:sldId id="306"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7030A0"/>
    <a:srgbClr val="F1729E"/>
    <a:srgbClr val="F172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1" autoAdjust="0"/>
    <p:restoredTop sz="95560" autoAdjust="0"/>
  </p:normalViewPr>
  <p:slideViewPr>
    <p:cSldViewPr>
      <p:cViewPr varScale="1">
        <p:scale>
          <a:sx n="56" d="100"/>
          <a:sy n="56" d="100"/>
        </p:scale>
        <p:origin x="38" y="18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D0E89-26FE-461D-9371-0335D6BD9730}" type="doc">
      <dgm:prSet loTypeId="urn:microsoft.com/office/officeart/2005/8/layout/chart3" loCatId="cycle" qsTypeId="urn:microsoft.com/office/officeart/2005/8/quickstyle/3d1" qsCatId="3D" csTypeId="urn:microsoft.com/office/officeart/2005/8/colors/accent4_4" csCatId="accent4" phldr="1"/>
      <dgm:spPr/>
      <dgm:t>
        <a:bodyPr/>
        <a:lstStyle/>
        <a:p>
          <a:endParaRPr lang="en-GB"/>
        </a:p>
      </dgm:t>
    </dgm:pt>
    <dgm:pt modelId="{B4009EF2-AAD5-4571-897B-E0432D1EE44C}">
      <dgm:prSet phldrT="[Text]"/>
      <dgm:spPr>
        <a:solidFill>
          <a:srgbClr val="7030A0"/>
        </a:solidFill>
      </dgm:spPr>
      <dgm:t>
        <a:bodyPr/>
        <a:lstStyle/>
        <a:p>
          <a:r>
            <a:rPr lang="en-GB" dirty="0"/>
            <a:t>Choice and control</a:t>
          </a:r>
        </a:p>
      </dgm:t>
    </dgm:pt>
    <dgm:pt modelId="{E1C8B689-AC85-4F81-BAAD-927898923F65}" type="parTrans" cxnId="{8FEFA623-4576-412C-8897-A382FE467C03}">
      <dgm:prSet/>
      <dgm:spPr/>
      <dgm:t>
        <a:bodyPr/>
        <a:lstStyle/>
        <a:p>
          <a:endParaRPr lang="en-GB"/>
        </a:p>
      </dgm:t>
    </dgm:pt>
    <dgm:pt modelId="{0A9E5973-2C69-46B6-A705-25539E485408}" type="sibTrans" cxnId="{8FEFA623-4576-412C-8897-A382FE467C03}">
      <dgm:prSet/>
      <dgm:spPr/>
      <dgm:t>
        <a:bodyPr/>
        <a:lstStyle/>
        <a:p>
          <a:endParaRPr lang="en-GB"/>
        </a:p>
      </dgm:t>
    </dgm:pt>
    <dgm:pt modelId="{5654B04D-2B21-4AA7-AB7C-B1BE85E31AD4}">
      <dgm:prSet phldrT="[Text]"/>
      <dgm:spPr>
        <a:solidFill>
          <a:srgbClr val="EC008C"/>
        </a:solidFill>
      </dgm:spPr>
      <dgm:t>
        <a:bodyPr/>
        <a:lstStyle/>
        <a:p>
          <a:r>
            <a:rPr lang="en-GB" dirty="0"/>
            <a:t>Meaningful activity and employment</a:t>
          </a:r>
        </a:p>
      </dgm:t>
    </dgm:pt>
    <dgm:pt modelId="{2AC105B1-B93C-4646-9C68-22581113065F}" type="parTrans" cxnId="{B7A1CD9C-0775-4895-9F26-53FFCF1BF9FF}">
      <dgm:prSet/>
      <dgm:spPr/>
      <dgm:t>
        <a:bodyPr/>
        <a:lstStyle/>
        <a:p>
          <a:endParaRPr lang="en-GB"/>
        </a:p>
      </dgm:t>
    </dgm:pt>
    <dgm:pt modelId="{80F26800-5798-41CC-ABBF-A381BB19C8D1}" type="sibTrans" cxnId="{B7A1CD9C-0775-4895-9F26-53FFCF1BF9FF}">
      <dgm:prSet/>
      <dgm:spPr/>
      <dgm:t>
        <a:bodyPr/>
        <a:lstStyle/>
        <a:p>
          <a:endParaRPr lang="en-GB"/>
        </a:p>
      </dgm:t>
    </dgm:pt>
    <dgm:pt modelId="{F0B02DA6-145B-4CA6-A528-84DD5A4F7169}">
      <dgm:prSet phldrT="[Text]"/>
      <dgm:spPr>
        <a:solidFill>
          <a:srgbClr val="7030A0"/>
        </a:solidFill>
      </dgm:spPr>
      <dgm:t>
        <a:bodyPr/>
        <a:lstStyle/>
        <a:p>
          <a:r>
            <a:rPr lang="en-GB" b="0" dirty="0"/>
            <a:t>Good health and emotional well-being</a:t>
          </a:r>
        </a:p>
      </dgm:t>
    </dgm:pt>
    <dgm:pt modelId="{45BFC599-2407-429B-AE99-7B9135E7860F}" type="parTrans" cxnId="{215389BC-B1D6-4C0A-83F8-34B4CBB41B79}">
      <dgm:prSet/>
      <dgm:spPr/>
      <dgm:t>
        <a:bodyPr/>
        <a:lstStyle/>
        <a:p>
          <a:endParaRPr lang="en-GB"/>
        </a:p>
      </dgm:t>
    </dgm:pt>
    <dgm:pt modelId="{4BCDEDA6-5F7B-405F-82A6-0D9C47C9CBB2}" type="sibTrans" cxnId="{215389BC-B1D6-4C0A-83F8-34B4CBB41B79}">
      <dgm:prSet/>
      <dgm:spPr/>
      <dgm:t>
        <a:bodyPr/>
        <a:lstStyle/>
        <a:p>
          <a:endParaRPr lang="en-GB"/>
        </a:p>
      </dgm:t>
    </dgm:pt>
    <dgm:pt modelId="{D3810496-61B7-499A-8725-085B8C540E71}">
      <dgm:prSet phldrT="[Text]"/>
      <dgm:spPr>
        <a:solidFill>
          <a:srgbClr val="F1729E"/>
        </a:solidFill>
      </dgm:spPr>
      <dgm:t>
        <a:bodyPr/>
        <a:lstStyle/>
        <a:p>
          <a:r>
            <a:rPr lang="en-GB" dirty="0"/>
            <a:t>Inclusion in local communities </a:t>
          </a:r>
        </a:p>
      </dgm:t>
    </dgm:pt>
    <dgm:pt modelId="{A7BE4ACB-4D23-4109-B680-031EA0EE530D}" type="parTrans" cxnId="{C9A70915-1C6C-49C9-B8A9-CC571FBB9F1F}">
      <dgm:prSet/>
      <dgm:spPr/>
      <dgm:t>
        <a:bodyPr/>
        <a:lstStyle/>
        <a:p>
          <a:endParaRPr lang="en-GB"/>
        </a:p>
      </dgm:t>
    </dgm:pt>
    <dgm:pt modelId="{0CD7C190-7C16-4706-8736-C376B13AF333}" type="sibTrans" cxnId="{C9A70915-1C6C-49C9-B8A9-CC571FBB9F1F}">
      <dgm:prSet/>
      <dgm:spPr/>
      <dgm:t>
        <a:bodyPr/>
        <a:lstStyle/>
        <a:p>
          <a:endParaRPr lang="en-GB"/>
        </a:p>
      </dgm:t>
    </dgm:pt>
    <dgm:pt modelId="{8848D85B-444B-4CEC-869E-FCD1597A131C}">
      <dgm:prSet/>
      <dgm:spPr>
        <a:solidFill>
          <a:srgbClr val="7030A0"/>
        </a:solidFill>
      </dgm:spPr>
      <dgm:t>
        <a:bodyPr/>
        <a:lstStyle/>
        <a:p>
          <a:r>
            <a:rPr lang="en-GB" dirty="0"/>
            <a:t>Acceptance and understanding</a:t>
          </a:r>
        </a:p>
      </dgm:t>
    </dgm:pt>
    <dgm:pt modelId="{A48173AC-D260-420D-B768-6884F7C2BC14}" type="parTrans" cxnId="{B9F9B00D-96BA-46B9-8619-549CBF44781F}">
      <dgm:prSet/>
      <dgm:spPr/>
      <dgm:t>
        <a:bodyPr/>
        <a:lstStyle/>
        <a:p>
          <a:endParaRPr lang="en-GB"/>
        </a:p>
      </dgm:t>
    </dgm:pt>
    <dgm:pt modelId="{214CEE61-B552-4492-AE38-CD01FF93CAB8}" type="sibTrans" cxnId="{B9F9B00D-96BA-46B9-8619-549CBF44781F}">
      <dgm:prSet/>
      <dgm:spPr/>
      <dgm:t>
        <a:bodyPr/>
        <a:lstStyle/>
        <a:p>
          <a:endParaRPr lang="en-GB"/>
        </a:p>
      </dgm:t>
    </dgm:pt>
    <dgm:pt modelId="{18F5F363-1219-40A2-A301-193839D17F02}">
      <dgm:prSet phldrT="[Text]" custT="1"/>
      <dgm:spPr>
        <a:solidFill>
          <a:srgbClr val="EC008C"/>
        </a:solidFill>
      </dgm:spPr>
      <dgm:t>
        <a:bodyPr/>
        <a:lstStyle/>
        <a:p>
          <a:r>
            <a:rPr lang="en-GB" sz="1700" b="0" dirty="0"/>
            <a:t>The right support at the right time</a:t>
          </a:r>
        </a:p>
      </dgm:t>
    </dgm:pt>
    <dgm:pt modelId="{FEC13BBD-D6E0-401C-9B88-A67C035BED32}" type="parTrans" cxnId="{3DBD3A33-0962-4282-AD91-08DC6354F27C}">
      <dgm:prSet/>
      <dgm:spPr/>
      <dgm:t>
        <a:bodyPr/>
        <a:lstStyle/>
        <a:p>
          <a:endParaRPr lang="en-GB"/>
        </a:p>
      </dgm:t>
    </dgm:pt>
    <dgm:pt modelId="{E319AF76-60B9-428C-A361-7D69119DE495}" type="sibTrans" cxnId="{3DBD3A33-0962-4282-AD91-08DC6354F27C}">
      <dgm:prSet/>
      <dgm:spPr/>
      <dgm:t>
        <a:bodyPr/>
        <a:lstStyle/>
        <a:p>
          <a:endParaRPr lang="en-GB"/>
        </a:p>
      </dgm:t>
    </dgm:pt>
    <dgm:pt modelId="{980C84D0-8698-4D98-9652-2647E594244C}" type="pres">
      <dgm:prSet presAssocID="{691D0E89-26FE-461D-9371-0335D6BD9730}" presName="compositeShape" presStyleCnt="0">
        <dgm:presLayoutVars>
          <dgm:chMax val="7"/>
          <dgm:dir/>
          <dgm:resizeHandles val="exact"/>
        </dgm:presLayoutVars>
      </dgm:prSet>
      <dgm:spPr/>
    </dgm:pt>
    <dgm:pt modelId="{04971A08-FD73-463D-8C6F-DD1865E8E72D}" type="pres">
      <dgm:prSet presAssocID="{691D0E89-26FE-461D-9371-0335D6BD9730}" presName="wedge1" presStyleLbl="node1" presStyleIdx="0" presStyleCnt="6" custLinFactNeighborX="-3121" custLinFactNeighborY="5109"/>
      <dgm:spPr/>
    </dgm:pt>
    <dgm:pt modelId="{C0ADEA24-DF14-4AB7-A30D-5E88338FB94F}" type="pres">
      <dgm:prSet presAssocID="{691D0E89-26FE-461D-9371-0335D6BD9730}" presName="wedge1Tx" presStyleLbl="node1" presStyleIdx="0" presStyleCnt="6">
        <dgm:presLayoutVars>
          <dgm:chMax val="0"/>
          <dgm:chPref val="0"/>
          <dgm:bulletEnabled val="1"/>
        </dgm:presLayoutVars>
      </dgm:prSet>
      <dgm:spPr/>
    </dgm:pt>
    <dgm:pt modelId="{13919AB3-4928-4D0F-B20F-62D89936F8EA}" type="pres">
      <dgm:prSet presAssocID="{691D0E89-26FE-461D-9371-0335D6BD9730}" presName="wedge2" presStyleLbl="node1" presStyleIdx="1" presStyleCnt="6"/>
      <dgm:spPr/>
    </dgm:pt>
    <dgm:pt modelId="{219D13A4-503C-49EC-A5E5-9ED98CDC7591}" type="pres">
      <dgm:prSet presAssocID="{691D0E89-26FE-461D-9371-0335D6BD9730}" presName="wedge2Tx" presStyleLbl="node1" presStyleIdx="1" presStyleCnt="6">
        <dgm:presLayoutVars>
          <dgm:chMax val="0"/>
          <dgm:chPref val="0"/>
          <dgm:bulletEnabled val="1"/>
        </dgm:presLayoutVars>
      </dgm:prSet>
      <dgm:spPr/>
    </dgm:pt>
    <dgm:pt modelId="{B305FA06-50FF-4A15-99B2-38D8DF85455A}" type="pres">
      <dgm:prSet presAssocID="{691D0E89-26FE-461D-9371-0335D6BD9730}" presName="wedge3" presStyleLbl="node1" presStyleIdx="2" presStyleCnt="6"/>
      <dgm:spPr/>
    </dgm:pt>
    <dgm:pt modelId="{4D6330D3-28CC-4373-BA73-13BF6D4AEA25}" type="pres">
      <dgm:prSet presAssocID="{691D0E89-26FE-461D-9371-0335D6BD9730}" presName="wedge3Tx" presStyleLbl="node1" presStyleIdx="2" presStyleCnt="6">
        <dgm:presLayoutVars>
          <dgm:chMax val="0"/>
          <dgm:chPref val="0"/>
          <dgm:bulletEnabled val="1"/>
        </dgm:presLayoutVars>
      </dgm:prSet>
      <dgm:spPr/>
    </dgm:pt>
    <dgm:pt modelId="{DBC8D0B4-5A7F-417F-8945-D03628EB1017}" type="pres">
      <dgm:prSet presAssocID="{691D0E89-26FE-461D-9371-0335D6BD9730}" presName="wedge4" presStyleLbl="node1" presStyleIdx="3" presStyleCnt="6"/>
      <dgm:spPr/>
    </dgm:pt>
    <dgm:pt modelId="{E550D99B-7AA8-41E3-A7AD-2103AF2BE704}" type="pres">
      <dgm:prSet presAssocID="{691D0E89-26FE-461D-9371-0335D6BD9730}" presName="wedge4Tx" presStyleLbl="node1" presStyleIdx="3" presStyleCnt="6">
        <dgm:presLayoutVars>
          <dgm:chMax val="0"/>
          <dgm:chPref val="0"/>
          <dgm:bulletEnabled val="1"/>
        </dgm:presLayoutVars>
      </dgm:prSet>
      <dgm:spPr/>
    </dgm:pt>
    <dgm:pt modelId="{6AFE76F1-9C7B-4BF5-B887-D05EC952DF9C}" type="pres">
      <dgm:prSet presAssocID="{691D0E89-26FE-461D-9371-0335D6BD9730}" presName="wedge5" presStyleLbl="node1" presStyleIdx="4" presStyleCnt="6" custLinFactNeighborX="-118" custLinFactNeighborY="-46"/>
      <dgm:spPr/>
    </dgm:pt>
    <dgm:pt modelId="{D001082C-05AF-425B-ABAB-E6BDCA88A20A}" type="pres">
      <dgm:prSet presAssocID="{691D0E89-26FE-461D-9371-0335D6BD9730}" presName="wedge5Tx" presStyleLbl="node1" presStyleIdx="4" presStyleCnt="6">
        <dgm:presLayoutVars>
          <dgm:chMax val="0"/>
          <dgm:chPref val="0"/>
          <dgm:bulletEnabled val="1"/>
        </dgm:presLayoutVars>
      </dgm:prSet>
      <dgm:spPr/>
    </dgm:pt>
    <dgm:pt modelId="{CF17FBE8-410F-4FCB-91A2-75697FF1C90D}" type="pres">
      <dgm:prSet presAssocID="{691D0E89-26FE-461D-9371-0335D6BD9730}" presName="wedge6" presStyleLbl="node1" presStyleIdx="5" presStyleCnt="6" custLinFactNeighborX="-430" custLinFactNeighborY="-46"/>
      <dgm:spPr/>
    </dgm:pt>
    <dgm:pt modelId="{C4FAE935-4E5E-4CC1-AAF3-C73C6F411FB9}" type="pres">
      <dgm:prSet presAssocID="{691D0E89-26FE-461D-9371-0335D6BD9730}" presName="wedge6Tx" presStyleLbl="node1" presStyleIdx="5" presStyleCnt="6">
        <dgm:presLayoutVars>
          <dgm:chMax val="0"/>
          <dgm:chPref val="0"/>
          <dgm:bulletEnabled val="1"/>
        </dgm:presLayoutVars>
      </dgm:prSet>
      <dgm:spPr/>
    </dgm:pt>
  </dgm:ptLst>
  <dgm:cxnLst>
    <dgm:cxn modelId="{B9F9B00D-96BA-46B9-8619-549CBF44781F}" srcId="{691D0E89-26FE-461D-9371-0335D6BD9730}" destId="{8848D85B-444B-4CEC-869E-FCD1597A131C}" srcOrd="5" destOrd="0" parTransId="{A48173AC-D260-420D-B768-6884F7C2BC14}" sibTransId="{214CEE61-B552-4492-AE38-CD01FF93CAB8}"/>
    <dgm:cxn modelId="{C9A70915-1C6C-49C9-B8A9-CC571FBB9F1F}" srcId="{691D0E89-26FE-461D-9371-0335D6BD9730}" destId="{D3810496-61B7-499A-8725-085B8C540E71}" srcOrd="4" destOrd="0" parTransId="{A7BE4ACB-4D23-4109-B680-031EA0EE530D}" sibTransId="{0CD7C190-7C16-4706-8736-C376B13AF333}"/>
    <dgm:cxn modelId="{8FEFA623-4576-412C-8897-A382FE467C03}" srcId="{691D0E89-26FE-461D-9371-0335D6BD9730}" destId="{B4009EF2-AAD5-4571-897B-E0432D1EE44C}" srcOrd="1" destOrd="0" parTransId="{E1C8B689-AC85-4F81-BAAD-927898923F65}" sibTransId="{0A9E5973-2C69-46B6-A705-25539E485408}"/>
    <dgm:cxn modelId="{E59ED723-0A79-454C-8F8F-1F713F70237F}" type="presOf" srcId="{F0B02DA6-145B-4CA6-A528-84DD5A4F7169}" destId="{DBC8D0B4-5A7F-417F-8945-D03628EB1017}" srcOrd="0" destOrd="0" presId="urn:microsoft.com/office/officeart/2005/8/layout/chart3"/>
    <dgm:cxn modelId="{8F6F4F31-43BD-4606-8E29-E13581AE4C76}" type="presOf" srcId="{B4009EF2-AAD5-4571-897B-E0432D1EE44C}" destId="{219D13A4-503C-49EC-A5E5-9ED98CDC7591}" srcOrd="1" destOrd="0" presId="urn:microsoft.com/office/officeart/2005/8/layout/chart3"/>
    <dgm:cxn modelId="{3DBD3A33-0962-4282-AD91-08DC6354F27C}" srcId="{691D0E89-26FE-461D-9371-0335D6BD9730}" destId="{18F5F363-1219-40A2-A301-193839D17F02}" srcOrd="0" destOrd="0" parTransId="{FEC13BBD-D6E0-401C-9B88-A67C035BED32}" sibTransId="{E319AF76-60B9-428C-A361-7D69119DE495}"/>
    <dgm:cxn modelId="{156F163D-846C-4902-A04D-F3BB61C717CF}" type="presOf" srcId="{18F5F363-1219-40A2-A301-193839D17F02}" destId="{C0ADEA24-DF14-4AB7-A30D-5E88338FB94F}" srcOrd="1" destOrd="0" presId="urn:microsoft.com/office/officeart/2005/8/layout/chart3"/>
    <dgm:cxn modelId="{62961C50-01F4-4A4B-97AD-07AF3AA9978E}" type="presOf" srcId="{5654B04D-2B21-4AA7-AB7C-B1BE85E31AD4}" destId="{4D6330D3-28CC-4373-BA73-13BF6D4AEA25}" srcOrd="1" destOrd="0" presId="urn:microsoft.com/office/officeart/2005/8/layout/chart3"/>
    <dgm:cxn modelId="{3F467A7F-1304-4F25-9251-3AB3A0876A59}" type="presOf" srcId="{5654B04D-2B21-4AA7-AB7C-B1BE85E31AD4}" destId="{B305FA06-50FF-4A15-99B2-38D8DF85455A}" srcOrd="0" destOrd="0" presId="urn:microsoft.com/office/officeart/2005/8/layout/chart3"/>
    <dgm:cxn modelId="{B7A1CD9C-0775-4895-9F26-53FFCF1BF9FF}" srcId="{691D0E89-26FE-461D-9371-0335D6BD9730}" destId="{5654B04D-2B21-4AA7-AB7C-B1BE85E31AD4}" srcOrd="2" destOrd="0" parTransId="{2AC105B1-B93C-4646-9C68-22581113065F}" sibTransId="{80F26800-5798-41CC-ABBF-A381BB19C8D1}"/>
    <dgm:cxn modelId="{E1C507A4-40D2-4779-B9F2-B3B835096B68}" type="presOf" srcId="{8848D85B-444B-4CEC-869E-FCD1597A131C}" destId="{C4FAE935-4E5E-4CC1-AAF3-C73C6F411FB9}" srcOrd="1" destOrd="0" presId="urn:microsoft.com/office/officeart/2005/8/layout/chart3"/>
    <dgm:cxn modelId="{B70F12B2-54F9-4A1D-83FB-9140ACFFE288}" type="presOf" srcId="{8848D85B-444B-4CEC-869E-FCD1597A131C}" destId="{CF17FBE8-410F-4FCB-91A2-75697FF1C90D}" srcOrd="0" destOrd="0" presId="urn:microsoft.com/office/officeart/2005/8/layout/chart3"/>
    <dgm:cxn modelId="{215389BC-B1D6-4C0A-83F8-34B4CBB41B79}" srcId="{691D0E89-26FE-461D-9371-0335D6BD9730}" destId="{F0B02DA6-145B-4CA6-A528-84DD5A4F7169}" srcOrd="3" destOrd="0" parTransId="{45BFC599-2407-429B-AE99-7B9135E7860F}" sibTransId="{4BCDEDA6-5F7B-405F-82A6-0D9C47C9CBB2}"/>
    <dgm:cxn modelId="{044DFDC2-056E-409A-8303-31D95AAE7D3F}" type="presOf" srcId="{D3810496-61B7-499A-8725-085B8C540E71}" destId="{6AFE76F1-9C7B-4BF5-B887-D05EC952DF9C}" srcOrd="0" destOrd="0" presId="urn:microsoft.com/office/officeart/2005/8/layout/chart3"/>
    <dgm:cxn modelId="{6D80BBCE-A573-497D-B151-20CF26495098}" type="presOf" srcId="{691D0E89-26FE-461D-9371-0335D6BD9730}" destId="{980C84D0-8698-4D98-9652-2647E594244C}" srcOrd="0" destOrd="0" presId="urn:microsoft.com/office/officeart/2005/8/layout/chart3"/>
    <dgm:cxn modelId="{A54CCAD0-4AF5-4EBB-97C6-4C21FBE20607}" type="presOf" srcId="{D3810496-61B7-499A-8725-085B8C540E71}" destId="{D001082C-05AF-425B-ABAB-E6BDCA88A20A}" srcOrd="1" destOrd="0" presId="urn:microsoft.com/office/officeart/2005/8/layout/chart3"/>
    <dgm:cxn modelId="{C1B496D4-2DF9-46D4-83D2-648818291C8C}" type="presOf" srcId="{B4009EF2-AAD5-4571-897B-E0432D1EE44C}" destId="{13919AB3-4928-4D0F-B20F-62D89936F8EA}" srcOrd="0" destOrd="0" presId="urn:microsoft.com/office/officeart/2005/8/layout/chart3"/>
    <dgm:cxn modelId="{B0FB58D5-BCD4-43E6-8C48-39989B914EEA}" type="presOf" srcId="{18F5F363-1219-40A2-A301-193839D17F02}" destId="{04971A08-FD73-463D-8C6F-DD1865E8E72D}" srcOrd="0" destOrd="0" presId="urn:microsoft.com/office/officeart/2005/8/layout/chart3"/>
    <dgm:cxn modelId="{337CBFF3-FD42-465A-9F53-43CD45D4EDAC}" type="presOf" srcId="{F0B02DA6-145B-4CA6-A528-84DD5A4F7169}" destId="{E550D99B-7AA8-41E3-A7AD-2103AF2BE704}" srcOrd="1" destOrd="0" presId="urn:microsoft.com/office/officeart/2005/8/layout/chart3"/>
    <dgm:cxn modelId="{1ED181F3-DC9F-4CD9-8665-9D7FAB675141}" type="presParOf" srcId="{980C84D0-8698-4D98-9652-2647E594244C}" destId="{04971A08-FD73-463D-8C6F-DD1865E8E72D}" srcOrd="0" destOrd="0" presId="urn:microsoft.com/office/officeart/2005/8/layout/chart3"/>
    <dgm:cxn modelId="{1F5948E1-A100-45CB-A5D6-2F469471E006}" type="presParOf" srcId="{980C84D0-8698-4D98-9652-2647E594244C}" destId="{C0ADEA24-DF14-4AB7-A30D-5E88338FB94F}" srcOrd="1" destOrd="0" presId="urn:microsoft.com/office/officeart/2005/8/layout/chart3"/>
    <dgm:cxn modelId="{5F7AD8A0-1D8D-4453-A246-C2374541D3BB}" type="presParOf" srcId="{980C84D0-8698-4D98-9652-2647E594244C}" destId="{13919AB3-4928-4D0F-B20F-62D89936F8EA}" srcOrd="2" destOrd="0" presId="urn:microsoft.com/office/officeart/2005/8/layout/chart3"/>
    <dgm:cxn modelId="{9A6D4E0D-C950-4266-8C7A-D30C2414D05D}" type="presParOf" srcId="{980C84D0-8698-4D98-9652-2647E594244C}" destId="{219D13A4-503C-49EC-A5E5-9ED98CDC7591}" srcOrd="3" destOrd="0" presId="urn:microsoft.com/office/officeart/2005/8/layout/chart3"/>
    <dgm:cxn modelId="{59CAC37B-7650-4742-A2A1-9C568F6A3847}" type="presParOf" srcId="{980C84D0-8698-4D98-9652-2647E594244C}" destId="{B305FA06-50FF-4A15-99B2-38D8DF85455A}" srcOrd="4" destOrd="0" presId="urn:microsoft.com/office/officeart/2005/8/layout/chart3"/>
    <dgm:cxn modelId="{995E3720-8E4E-4AB1-8376-E8F3BCBED926}" type="presParOf" srcId="{980C84D0-8698-4D98-9652-2647E594244C}" destId="{4D6330D3-28CC-4373-BA73-13BF6D4AEA25}" srcOrd="5" destOrd="0" presId="urn:microsoft.com/office/officeart/2005/8/layout/chart3"/>
    <dgm:cxn modelId="{4C0508AF-CCC7-4926-AAA8-3E46CD62717E}" type="presParOf" srcId="{980C84D0-8698-4D98-9652-2647E594244C}" destId="{DBC8D0B4-5A7F-417F-8945-D03628EB1017}" srcOrd="6" destOrd="0" presId="urn:microsoft.com/office/officeart/2005/8/layout/chart3"/>
    <dgm:cxn modelId="{8FA6A597-EEFB-48BB-BEA5-AAB5A5231B94}" type="presParOf" srcId="{980C84D0-8698-4D98-9652-2647E594244C}" destId="{E550D99B-7AA8-41E3-A7AD-2103AF2BE704}" srcOrd="7" destOrd="0" presId="urn:microsoft.com/office/officeart/2005/8/layout/chart3"/>
    <dgm:cxn modelId="{6EE9C001-9A4C-4ACA-A0BD-978C2630E5F2}" type="presParOf" srcId="{980C84D0-8698-4D98-9652-2647E594244C}" destId="{6AFE76F1-9C7B-4BF5-B887-D05EC952DF9C}" srcOrd="8" destOrd="0" presId="urn:microsoft.com/office/officeart/2005/8/layout/chart3"/>
    <dgm:cxn modelId="{02F1FD8F-AE3C-4636-8FF6-C0F3DA58BFBD}" type="presParOf" srcId="{980C84D0-8698-4D98-9652-2647E594244C}" destId="{D001082C-05AF-425B-ABAB-E6BDCA88A20A}" srcOrd="9" destOrd="0" presId="urn:microsoft.com/office/officeart/2005/8/layout/chart3"/>
    <dgm:cxn modelId="{A4880035-68EF-429F-9182-B56E4F1F4498}" type="presParOf" srcId="{980C84D0-8698-4D98-9652-2647E594244C}" destId="{CF17FBE8-410F-4FCB-91A2-75697FF1C90D}" srcOrd="10" destOrd="0" presId="urn:microsoft.com/office/officeart/2005/8/layout/chart3"/>
    <dgm:cxn modelId="{88BCFCBD-F361-493D-8C0C-850EA4766872}" type="presParOf" srcId="{980C84D0-8698-4D98-9652-2647E594244C}" destId="{C4FAE935-4E5E-4CC1-AAF3-C73C6F411FB9}"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FBB9BC-9171-4E65-A52A-FDBA099B3369}" type="doc">
      <dgm:prSet loTypeId="urn:microsoft.com/office/officeart/2005/8/layout/radial2" loCatId="relationship" qsTypeId="urn:microsoft.com/office/officeart/2005/8/quickstyle/3d1" qsCatId="3D" csTypeId="urn:microsoft.com/office/officeart/2005/8/colors/accent4_5" csCatId="accent4" phldr="1"/>
      <dgm:spPr/>
      <dgm:t>
        <a:bodyPr/>
        <a:lstStyle/>
        <a:p>
          <a:endParaRPr lang="en-GB"/>
        </a:p>
      </dgm:t>
    </dgm:pt>
    <dgm:pt modelId="{2A54FF96-293A-4FFD-AA08-B3377DB28F39}">
      <dgm:prSet phldrT="[Text]"/>
      <dgm:spPr>
        <a:solidFill>
          <a:srgbClr val="F1729D"/>
        </a:solidFill>
      </dgm:spPr>
      <dgm:t>
        <a:bodyPr/>
        <a:lstStyle/>
        <a:p>
          <a:r>
            <a:rPr lang="en-GB" b="0" dirty="0">
              <a:solidFill>
                <a:schemeClr val="bg1"/>
              </a:solidFill>
            </a:rPr>
            <a:t>late</a:t>
          </a:r>
        </a:p>
      </dgm:t>
    </dgm:pt>
    <dgm:pt modelId="{7B980754-34E3-4A75-A723-DA5F745FDB9F}" type="parTrans" cxnId="{79B02506-49BA-4C81-97E9-13967CBECE8B}">
      <dgm:prSet/>
      <dgm:spPr>
        <a:ln>
          <a:noFill/>
        </a:ln>
      </dgm:spPr>
      <dgm:t>
        <a:bodyPr/>
        <a:lstStyle/>
        <a:p>
          <a:endParaRPr lang="en-GB"/>
        </a:p>
      </dgm:t>
    </dgm:pt>
    <dgm:pt modelId="{AB0238A6-71BE-4C76-A1D1-C545A1E243BB}" type="sibTrans" cxnId="{79B02506-49BA-4C81-97E9-13967CBECE8B}">
      <dgm:prSet/>
      <dgm:spPr/>
      <dgm:t>
        <a:bodyPr/>
        <a:lstStyle/>
        <a:p>
          <a:endParaRPr lang="en-GB"/>
        </a:p>
      </dgm:t>
    </dgm:pt>
    <dgm:pt modelId="{7BAFF30C-8C97-4BF9-8507-2B43A833E961}">
      <dgm:prSet phldrT="[Text]" custT="1"/>
      <dgm:spPr/>
      <dgm:t>
        <a:bodyPr/>
        <a:lstStyle/>
        <a:p>
          <a:r>
            <a:rPr lang="en-GB" sz="1800" dirty="0"/>
            <a:t>many adults  receive diagnosis late in life</a:t>
          </a:r>
        </a:p>
      </dgm:t>
    </dgm:pt>
    <dgm:pt modelId="{AF04117E-6899-4F0B-8BA9-E0FD97F3DA74}" type="parTrans" cxnId="{8B07DF3D-E882-4551-9272-3D2A6591EA25}">
      <dgm:prSet/>
      <dgm:spPr/>
      <dgm:t>
        <a:bodyPr/>
        <a:lstStyle/>
        <a:p>
          <a:endParaRPr lang="en-GB"/>
        </a:p>
      </dgm:t>
    </dgm:pt>
    <dgm:pt modelId="{C2C4B312-5E64-4B3F-8EC6-7248FF877264}" type="sibTrans" cxnId="{8B07DF3D-E882-4551-9272-3D2A6591EA25}">
      <dgm:prSet/>
      <dgm:spPr/>
      <dgm:t>
        <a:bodyPr/>
        <a:lstStyle/>
        <a:p>
          <a:endParaRPr lang="en-GB"/>
        </a:p>
      </dgm:t>
    </dgm:pt>
    <dgm:pt modelId="{A293358F-A125-4247-B4C5-855D8DE324C0}">
      <dgm:prSet phldrT="[Text]"/>
      <dgm:spPr>
        <a:solidFill>
          <a:srgbClr val="F1729D"/>
        </a:solidFill>
      </dgm:spPr>
      <dgm:t>
        <a:bodyPr/>
        <a:lstStyle/>
        <a:p>
          <a:r>
            <a:rPr lang="en-GB" b="0" dirty="0">
              <a:solidFill>
                <a:schemeClr val="bg1"/>
              </a:solidFill>
            </a:rPr>
            <a:t>misdiagnosis</a:t>
          </a:r>
        </a:p>
      </dgm:t>
    </dgm:pt>
    <dgm:pt modelId="{71423843-65A9-453A-9869-095A5FC49768}" type="parTrans" cxnId="{C5BDEFB4-AE23-4195-96C6-3E63E026B321}">
      <dgm:prSet/>
      <dgm:spPr>
        <a:ln>
          <a:noFill/>
        </a:ln>
      </dgm:spPr>
      <dgm:t>
        <a:bodyPr/>
        <a:lstStyle/>
        <a:p>
          <a:endParaRPr lang="en-GB"/>
        </a:p>
      </dgm:t>
    </dgm:pt>
    <dgm:pt modelId="{E0AA9912-5F29-4657-8584-597DD1865E9B}" type="sibTrans" cxnId="{C5BDEFB4-AE23-4195-96C6-3E63E026B321}">
      <dgm:prSet/>
      <dgm:spPr/>
      <dgm:t>
        <a:bodyPr/>
        <a:lstStyle/>
        <a:p>
          <a:endParaRPr lang="en-GB"/>
        </a:p>
      </dgm:t>
    </dgm:pt>
    <dgm:pt modelId="{C0F02D34-4E37-4A27-9EAD-4F1FDF0EF0B9}">
      <dgm:prSet phldrT="[Text]" custT="1"/>
      <dgm:spPr/>
      <dgm:t>
        <a:bodyPr/>
        <a:lstStyle/>
        <a:p>
          <a:r>
            <a:rPr lang="en-GB" sz="1800" dirty="0"/>
            <a:t>may have had previous mental health diagnoses</a:t>
          </a:r>
        </a:p>
      </dgm:t>
    </dgm:pt>
    <dgm:pt modelId="{C88DDBFD-DC4E-422E-8A5C-0F877F59191D}" type="parTrans" cxnId="{57CF890A-26DD-4625-87E8-58DB29E26FEF}">
      <dgm:prSet/>
      <dgm:spPr/>
      <dgm:t>
        <a:bodyPr/>
        <a:lstStyle/>
        <a:p>
          <a:endParaRPr lang="en-GB"/>
        </a:p>
      </dgm:t>
    </dgm:pt>
    <dgm:pt modelId="{1EDF83E8-FCF9-46DB-B752-840CA89D3676}" type="sibTrans" cxnId="{57CF890A-26DD-4625-87E8-58DB29E26FEF}">
      <dgm:prSet/>
      <dgm:spPr/>
      <dgm:t>
        <a:bodyPr/>
        <a:lstStyle/>
        <a:p>
          <a:endParaRPr lang="en-GB"/>
        </a:p>
      </dgm:t>
    </dgm:pt>
    <dgm:pt modelId="{086BFD9D-43F0-4C87-8A95-FBCBF0BC0147}">
      <dgm:prSet phldrT="[Text]" custT="1"/>
      <dgm:spPr/>
      <dgm:t>
        <a:bodyPr/>
        <a:lstStyle/>
        <a:p>
          <a:endParaRPr lang="en-GB" sz="1800" dirty="0"/>
        </a:p>
      </dgm:t>
    </dgm:pt>
    <dgm:pt modelId="{54423A85-45CC-426C-83A5-752C2357738D}" type="parTrans" cxnId="{F6ABABF4-CD75-49A8-8A16-CEB2B183F1AE}">
      <dgm:prSet/>
      <dgm:spPr/>
      <dgm:t>
        <a:bodyPr/>
        <a:lstStyle/>
        <a:p>
          <a:endParaRPr lang="en-GB"/>
        </a:p>
      </dgm:t>
    </dgm:pt>
    <dgm:pt modelId="{AE045B02-625A-4786-B214-D8B18A9A8DF8}" type="sibTrans" cxnId="{F6ABABF4-CD75-49A8-8A16-CEB2B183F1AE}">
      <dgm:prSet/>
      <dgm:spPr/>
      <dgm:t>
        <a:bodyPr/>
        <a:lstStyle/>
        <a:p>
          <a:endParaRPr lang="en-GB"/>
        </a:p>
      </dgm:t>
    </dgm:pt>
    <dgm:pt modelId="{26A43CD6-FEC0-4B81-A292-3E42E061ED97}">
      <dgm:prSet phldrT="[Text]"/>
      <dgm:spPr>
        <a:solidFill>
          <a:srgbClr val="F1729D"/>
        </a:solidFill>
      </dgm:spPr>
      <dgm:t>
        <a:bodyPr/>
        <a:lstStyle/>
        <a:p>
          <a:r>
            <a:rPr lang="en-GB" b="0" dirty="0">
              <a:solidFill>
                <a:schemeClr val="bg1"/>
              </a:solidFill>
            </a:rPr>
            <a:t>Lack of specialist services</a:t>
          </a:r>
        </a:p>
      </dgm:t>
    </dgm:pt>
    <dgm:pt modelId="{36DD688B-D7B2-4670-AB4B-E39B05C5E2A9}" type="parTrans" cxnId="{47CF78B9-D5B1-405D-8534-ECA09C05B54F}">
      <dgm:prSet/>
      <dgm:spPr>
        <a:ln>
          <a:noFill/>
        </a:ln>
      </dgm:spPr>
      <dgm:t>
        <a:bodyPr/>
        <a:lstStyle/>
        <a:p>
          <a:endParaRPr lang="en-GB"/>
        </a:p>
      </dgm:t>
    </dgm:pt>
    <dgm:pt modelId="{0DE250B6-FA0F-43DF-AD11-DDE6F227C134}" type="sibTrans" cxnId="{47CF78B9-D5B1-405D-8534-ECA09C05B54F}">
      <dgm:prSet/>
      <dgm:spPr/>
      <dgm:t>
        <a:bodyPr/>
        <a:lstStyle/>
        <a:p>
          <a:endParaRPr lang="en-GB"/>
        </a:p>
      </dgm:t>
    </dgm:pt>
    <dgm:pt modelId="{E1E9AD99-9B7F-4E15-9AB9-39CE8971F534}">
      <dgm:prSet phldrT="[Text]" custT="1"/>
      <dgm:spPr/>
      <dgm:t>
        <a:bodyPr/>
        <a:lstStyle/>
        <a:p>
          <a:r>
            <a:rPr lang="en-GB" sz="1800" dirty="0"/>
            <a:t>post code lottery</a:t>
          </a:r>
        </a:p>
      </dgm:t>
    </dgm:pt>
    <dgm:pt modelId="{B6D51686-E6CD-430D-AE67-1DE51BE45534}" type="parTrans" cxnId="{48CD7B39-2A51-47D2-9506-C203EE8761A9}">
      <dgm:prSet/>
      <dgm:spPr/>
      <dgm:t>
        <a:bodyPr/>
        <a:lstStyle/>
        <a:p>
          <a:endParaRPr lang="en-GB"/>
        </a:p>
      </dgm:t>
    </dgm:pt>
    <dgm:pt modelId="{8FF237E9-9754-4D57-9343-114274AD2E1D}" type="sibTrans" cxnId="{48CD7B39-2A51-47D2-9506-C203EE8761A9}">
      <dgm:prSet/>
      <dgm:spPr/>
      <dgm:t>
        <a:bodyPr/>
        <a:lstStyle/>
        <a:p>
          <a:endParaRPr lang="en-GB"/>
        </a:p>
      </dgm:t>
    </dgm:pt>
    <dgm:pt modelId="{2A25A8F7-CD0F-4644-913B-06B3790462B9}">
      <dgm:prSet phldrT="[Text]" custT="1"/>
      <dgm:spPr/>
      <dgm:t>
        <a:bodyPr/>
        <a:lstStyle/>
        <a:p>
          <a:endParaRPr lang="en-GB" sz="2400" dirty="0"/>
        </a:p>
      </dgm:t>
    </dgm:pt>
    <dgm:pt modelId="{1988C57C-58F3-4F1B-B0B0-E0C5A1636441}" type="parTrans" cxnId="{9A83452A-41E8-4EAB-85B8-CAE9F582D640}">
      <dgm:prSet/>
      <dgm:spPr/>
      <dgm:t>
        <a:bodyPr/>
        <a:lstStyle/>
        <a:p>
          <a:endParaRPr lang="en-GB"/>
        </a:p>
      </dgm:t>
    </dgm:pt>
    <dgm:pt modelId="{FCCB52B9-BB1A-48FD-A322-25BB24143773}" type="sibTrans" cxnId="{9A83452A-41E8-4EAB-85B8-CAE9F582D640}">
      <dgm:prSet/>
      <dgm:spPr/>
      <dgm:t>
        <a:bodyPr/>
        <a:lstStyle/>
        <a:p>
          <a:endParaRPr lang="en-GB"/>
        </a:p>
      </dgm:t>
    </dgm:pt>
    <dgm:pt modelId="{53854105-FF9F-41BA-8BF8-D5C227AF8DE7}">
      <dgm:prSet phldrT="[Text]" custT="1"/>
      <dgm:spPr/>
      <dgm:t>
        <a:bodyPr/>
        <a:lstStyle/>
        <a:p>
          <a:r>
            <a:rPr lang="en-GB" sz="1800" dirty="0"/>
            <a:t>diagnosis is key to people accessing the right support</a:t>
          </a:r>
        </a:p>
      </dgm:t>
    </dgm:pt>
    <dgm:pt modelId="{32C97EDC-7858-42CF-8805-71D6EED463E1}" type="parTrans" cxnId="{E60C500A-83EB-4972-918F-332E4DA90CD0}">
      <dgm:prSet/>
      <dgm:spPr/>
      <dgm:t>
        <a:bodyPr/>
        <a:lstStyle/>
        <a:p>
          <a:endParaRPr lang="en-GB"/>
        </a:p>
      </dgm:t>
    </dgm:pt>
    <dgm:pt modelId="{FE33D78D-331E-4C78-923F-1006D8587352}" type="sibTrans" cxnId="{E60C500A-83EB-4972-918F-332E4DA90CD0}">
      <dgm:prSet/>
      <dgm:spPr/>
      <dgm:t>
        <a:bodyPr/>
        <a:lstStyle/>
        <a:p>
          <a:endParaRPr lang="en-GB"/>
        </a:p>
      </dgm:t>
    </dgm:pt>
    <dgm:pt modelId="{290FF176-F581-4C80-99A7-69343A425E29}" type="pres">
      <dgm:prSet presAssocID="{CCFBB9BC-9171-4E65-A52A-FDBA099B3369}" presName="composite" presStyleCnt="0">
        <dgm:presLayoutVars>
          <dgm:chMax val="5"/>
          <dgm:dir/>
          <dgm:animLvl val="ctr"/>
          <dgm:resizeHandles val="exact"/>
        </dgm:presLayoutVars>
      </dgm:prSet>
      <dgm:spPr/>
    </dgm:pt>
    <dgm:pt modelId="{88D8345F-13A5-497C-B1A1-7F26E8B65CE3}" type="pres">
      <dgm:prSet presAssocID="{CCFBB9BC-9171-4E65-A52A-FDBA099B3369}" presName="cycle" presStyleCnt="0"/>
      <dgm:spPr/>
    </dgm:pt>
    <dgm:pt modelId="{86429A0C-A449-4E74-92EC-9090C8A4480B}" type="pres">
      <dgm:prSet presAssocID="{CCFBB9BC-9171-4E65-A52A-FDBA099B3369}" presName="centerShape" presStyleCnt="0"/>
      <dgm:spPr/>
    </dgm:pt>
    <dgm:pt modelId="{113F2C29-C8B5-4452-8061-A79723B138B3}" type="pres">
      <dgm:prSet presAssocID="{CCFBB9BC-9171-4E65-A52A-FDBA099B3369}" presName="connSite" presStyleLbl="node1" presStyleIdx="0" presStyleCnt="4"/>
      <dgm:spPr/>
    </dgm:pt>
    <dgm:pt modelId="{A5514977-489B-4F6C-B690-E84A1645268C}" type="pres">
      <dgm:prSet presAssocID="{CCFBB9BC-9171-4E65-A52A-FDBA099B3369}" presName="visible" presStyleLbl="node1" presStyleIdx="0" presStyleCnt="4" custScaleX="101763" custLinFactNeighborX="-24504" custLinFactNeighborY="3208"/>
      <dgm:spPr>
        <a:prstGeom prst="rect">
          <a:avLst/>
        </a:prstGeom>
        <a:noFill/>
      </dgm:spPr>
    </dgm:pt>
    <dgm:pt modelId="{783F769F-A93E-4194-9AA7-BE1883233756}" type="pres">
      <dgm:prSet presAssocID="{7B980754-34E3-4A75-A723-DA5F745FDB9F}" presName="Name25" presStyleLbl="parChTrans1D1" presStyleIdx="0" presStyleCnt="3"/>
      <dgm:spPr/>
    </dgm:pt>
    <dgm:pt modelId="{241BA398-C518-4701-BC14-6A5CB5DBAB63}" type="pres">
      <dgm:prSet presAssocID="{2A54FF96-293A-4FFD-AA08-B3377DB28F39}" presName="node" presStyleCnt="0"/>
      <dgm:spPr/>
    </dgm:pt>
    <dgm:pt modelId="{BEB8BFEE-B712-4DB2-BB36-494EB601CCD0}" type="pres">
      <dgm:prSet presAssocID="{2A54FF96-293A-4FFD-AA08-B3377DB28F39}" presName="parentNode" presStyleLbl="node1" presStyleIdx="1" presStyleCnt="4">
        <dgm:presLayoutVars>
          <dgm:chMax val="1"/>
          <dgm:bulletEnabled val="1"/>
        </dgm:presLayoutVars>
      </dgm:prSet>
      <dgm:spPr>
        <a:prstGeom prst="rect">
          <a:avLst/>
        </a:prstGeom>
      </dgm:spPr>
    </dgm:pt>
    <dgm:pt modelId="{A50FEB0C-5900-41F4-9162-162C49E71D03}" type="pres">
      <dgm:prSet presAssocID="{2A54FF96-293A-4FFD-AA08-B3377DB28F39}" presName="childNode" presStyleLbl="revTx" presStyleIdx="0" presStyleCnt="3">
        <dgm:presLayoutVars>
          <dgm:bulletEnabled val="1"/>
        </dgm:presLayoutVars>
      </dgm:prSet>
      <dgm:spPr/>
    </dgm:pt>
    <dgm:pt modelId="{E7D29F4D-3CEF-4469-931F-D3ED958484DB}" type="pres">
      <dgm:prSet presAssocID="{71423843-65A9-453A-9869-095A5FC49768}" presName="Name25" presStyleLbl="parChTrans1D1" presStyleIdx="1" presStyleCnt="3"/>
      <dgm:spPr/>
    </dgm:pt>
    <dgm:pt modelId="{982DBE9A-2536-49D8-8618-EFA6A19EE616}" type="pres">
      <dgm:prSet presAssocID="{A293358F-A125-4247-B4C5-855D8DE324C0}" presName="node" presStyleCnt="0"/>
      <dgm:spPr/>
    </dgm:pt>
    <dgm:pt modelId="{95699E1B-3115-44B6-A38E-FF6FB24F3C1F}" type="pres">
      <dgm:prSet presAssocID="{A293358F-A125-4247-B4C5-855D8DE324C0}" presName="parentNode" presStyleLbl="node1" presStyleIdx="2" presStyleCnt="4" custLinFactNeighborX="-36266">
        <dgm:presLayoutVars>
          <dgm:chMax val="1"/>
          <dgm:bulletEnabled val="1"/>
        </dgm:presLayoutVars>
      </dgm:prSet>
      <dgm:spPr>
        <a:prstGeom prst="rect">
          <a:avLst/>
        </a:prstGeom>
      </dgm:spPr>
    </dgm:pt>
    <dgm:pt modelId="{582341D4-C32C-4BF9-A65C-2A898350BCEB}" type="pres">
      <dgm:prSet presAssocID="{A293358F-A125-4247-B4C5-855D8DE324C0}" presName="childNode" presStyleLbl="revTx" presStyleIdx="1" presStyleCnt="3">
        <dgm:presLayoutVars>
          <dgm:bulletEnabled val="1"/>
        </dgm:presLayoutVars>
      </dgm:prSet>
      <dgm:spPr/>
    </dgm:pt>
    <dgm:pt modelId="{E8CD0FBA-20F4-4806-99DA-7F623CD91F78}" type="pres">
      <dgm:prSet presAssocID="{36DD688B-D7B2-4670-AB4B-E39B05C5E2A9}" presName="Name25" presStyleLbl="parChTrans1D1" presStyleIdx="2" presStyleCnt="3"/>
      <dgm:spPr/>
    </dgm:pt>
    <dgm:pt modelId="{20454E0B-145C-43D9-BD4C-1F41BD429CDB}" type="pres">
      <dgm:prSet presAssocID="{26A43CD6-FEC0-4B81-A292-3E42E061ED97}" presName="node" presStyleCnt="0"/>
      <dgm:spPr/>
    </dgm:pt>
    <dgm:pt modelId="{5E62C222-B587-4E37-A744-63B613C87FF0}" type="pres">
      <dgm:prSet presAssocID="{26A43CD6-FEC0-4B81-A292-3E42E061ED97}" presName="parentNode" presStyleLbl="node1" presStyleIdx="3" presStyleCnt="4">
        <dgm:presLayoutVars>
          <dgm:chMax val="1"/>
          <dgm:bulletEnabled val="1"/>
        </dgm:presLayoutVars>
      </dgm:prSet>
      <dgm:spPr>
        <a:prstGeom prst="rect">
          <a:avLst/>
        </a:prstGeom>
      </dgm:spPr>
    </dgm:pt>
    <dgm:pt modelId="{B22EE0B5-8650-400E-84C8-0AFDE684F9E9}" type="pres">
      <dgm:prSet presAssocID="{26A43CD6-FEC0-4B81-A292-3E42E061ED97}" presName="childNode" presStyleLbl="revTx" presStyleIdx="2" presStyleCnt="3">
        <dgm:presLayoutVars>
          <dgm:bulletEnabled val="1"/>
        </dgm:presLayoutVars>
      </dgm:prSet>
      <dgm:spPr/>
    </dgm:pt>
  </dgm:ptLst>
  <dgm:cxnLst>
    <dgm:cxn modelId="{D4460102-F5B8-4DEC-A882-A79052D06CAB}" type="presOf" srcId="{A293358F-A125-4247-B4C5-855D8DE324C0}" destId="{95699E1B-3115-44B6-A38E-FF6FB24F3C1F}" srcOrd="0" destOrd="0" presId="urn:microsoft.com/office/officeart/2005/8/layout/radial2"/>
    <dgm:cxn modelId="{79B02506-49BA-4C81-97E9-13967CBECE8B}" srcId="{CCFBB9BC-9171-4E65-A52A-FDBA099B3369}" destId="{2A54FF96-293A-4FFD-AA08-B3377DB28F39}" srcOrd="0" destOrd="0" parTransId="{7B980754-34E3-4A75-A723-DA5F745FDB9F}" sibTransId="{AB0238A6-71BE-4C76-A1D1-C545A1E243BB}"/>
    <dgm:cxn modelId="{E60C500A-83EB-4972-918F-332E4DA90CD0}" srcId="{26A43CD6-FEC0-4B81-A292-3E42E061ED97}" destId="{53854105-FF9F-41BA-8BF8-D5C227AF8DE7}" srcOrd="1" destOrd="0" parTransId="{32C97EDC-7858-42CF-8805-71D6EED463E1}" sibTransId="{FE33D78D-331E-4C78-923F-1006D8587352}"/>
    <dgm:cxn modelId="{57CF890A-26DD-4625-87E8-58DB29E26FEF}" srcId="{A293358F-A125-4247-B4C5-855D8DE324C0}" destId="{C0F02D34-4E37-4A27-9EAD-4F1FDF0EF0B9}" srcOrd="0" destOrd="0" parTransId="{C88DDBFD-DC4E-422E-8A5C-0F877F59191D}" sibTransId="{1EDF83E8-FCF9-46DB-B752-840CA89D3676}"/>
    <dgm:cxn modelId="{2EB9240B-95E6-4C89-824C-008DDDB21B67}" type="presOf" srcId="{7B980754-34E3-4A75-A723-DA5F745FDB9F}" destId="{783F769F-A93E-4194-9AA7-BE1883233756}" srcOrd="0" destOrd="0" presId="urn:microsoft.com/office/officeart/2005/8/layout/radial2"/>
    <dgm:cxn modelId="{9A83452A-41E8-4EAB-85B8-CAE9F582D640}" srcId="{26A43CD6-FEC0-4B81-A292-3E42E061ED97}" destId="{2A25A8F7-CD0F-4644-913B-06B3790462B9}" srcOrd="2" destOrd="0" parTransId="{1988C57C-58F3-4F1B-B0B0-E0C5A1636441}" sibTransId="{FCCB52B9-BB1A-48FD-A322-25BB24143773}"/>
    <dgm:cxn modelId="{48CD7B39-2A51-47D2-9506-C203EE8761A9}" srcId="{26A43CD6-FEC0-4B81-A292-3E42E061ED97}" destId="{E1E9AD99-9B7F-4E15-9AB9-39CE8971F534}" srcOrd="0" destOrd="0" parTransId="{B6D51686-E6CD-430D-AE67-1DE51BE45534}" sibTransId="{8FF237E9-9754-4D57-9343-114274AD2E1D}"/>
    <dgm:cxn modelId="{8B07DF3D-E882-4551-9272-3D2A6591EA25}" srcId="{2A54FF96-293A-4FFD-AA08-B3377DB28F39}" destId="{7BAFF30C-8C97-4BF9-8507-2B43A833E961}" srcOrd="0" destOrd="0" parTransId="{AF04117E-6899-4F0B-8BA9-E0FD97F3DA74}" sibTransId="{C2C4B312-5E64-4B3F-8EC6-7248FF877264}"/>
    <dgm:cxn modelId="{DEEE615A-160F-448B-9D8D-F151450720AB}" type="presOf" srcId="{086BFD9D-43F0-4C87-8A95-FBCBF0BC0147}" destId="{582341D4-C32C-4BF9-A65C-2A898350BCEB}" srcOrd="0" destOrd="1" presId="urn:microsoft.com/office/officeart/2005/8/layout/radial2"/>
    <dgm:cxn modelId="{94257280-9D1C-415F-8AAF-C7ADF9507D61}" type="presOf" srcId="{7BAFF30C-8C97-4BF9-8507-2B43A833E961}" destId="{A50FEB0C-5900-41F4-9162-162C49E71D03}" srcOrd="0" destOrd="0" presId="urn:microsoft.com/office/officeart/2005/8/layout/radial2"/>
    <dgm:cxn modelId="{5254AF85-78DA-4630-9ADF-93FC7C154E32}" type="presOf" srcId="{26A43CD6-FEC0-4B81-A292-3E42E061ED97}" destId="{5E62C222-B587-4E37-A744-63B613C87FF0}" srcOrd="0" destOrd="0" presId="urn:microsoft.com/office/officeart/2005/8/layout/radial2"/>
    <dgm:cxn modelId="{7B53D5AD-BAA3-461C-8D55-1423BBBCE4CB}" type="presOf" srcId="{2A25A8F7-CD0F-4644-913B-06B3790462B9}" destId="{B22EE0B5-8650-400E-84C8-0AFDE684F9E9}" srcOrd="0" destOrd="2" presId="urn:microsoft.com/office/officeart/2005/8/layout/radial2"/>
    <dgm:cxn modelId="{D1B50BB0-E05B-4E81-84A1-6FDC000D2A51}" type="presOf" srcId="{36DD688B-D7B2-4670-AB4B-E39B05C5E2A9}" destId="{E8CD0FBA-20F4-4806-99DA-7F623CD91F78}" srcOrd="0" destOrd="0" presId="urn:microsoft.com/office/officeart/2005/8/layout/radial2"/>
    <dgm:cxn modelId="{C5BDEFB4-AE23-4195-96C6-3E63E026B321}" srcId="{CCFBB9BC-9171-4E65-A52A-FDBA099B3369}" destId="{A293358F-A125-4247-B4C5-855D8DE324C0}" srcOrd="1" destOrd="0" parTransId="{71423843-65A9-453A-9869-095A5FC49768}" sibTransId="{E0AA9912-5F29-4657-8584-597DD1865E9B}"/>
    <dgm:cxn modelId="{47CF78B9-D5B1-405D-8534-ECA09C05B54F}" srcId="{CCFBB9BC-9171-4E65-A52A-FDBA099B3369}" destId="{26A43CD6-FEC0-4B81-A292-3E42E061ED97}" srcOrd="2" destOrd="0" parTransId="{36DD688B-D7B2-4670-AB4B-E39B05C5E2A9}" sibTransId="{0DE250B6-FA0F-43DF-AD11-DDE6F227C134}"/>
    <dgm:cxn modelId="{667F9DC2-412D-44CD-83A5-F437A79F4B2E}" type="presOf" srcId="{CCFBB9BC-9171-4E65-A52A-FDBA099B3369}" destId="{290FF176-F581-4C80-99A7-69343A425E29}" srcOrd="0" destOrd="0" presId="urn:microsoft.com/office/officeart/2005/8/layout/radial2"/>
    <dgm:cxn modelId="{FC0B5CC3-DBFA-4908-BCF3-0C89F3027717}" type="presOf" srcId="{71423843-65A9-453A-9869-095A5FC49768}" destId="{E7D29F4D-3CEF-4469-931F-D3ED958484DB}" srcOrd="0" destOrd="0" presId="urn:microsoft.com/office/officeart/2005/8/layout/radial2"/>
    <dgm:cxn modelId="{75B3F7CA-E6EB-4C42-9329-F50A8E9ED53E}" type="presOf" srcId="{C0F02D34-4E37-4A27-9EAD-4F1FDF0EF0B9}" destId="{582341D4-C32C-4BF9-A65C-2A898350BCEB}" srcOrd="0" destOrd="0" presId="urn:microsoft.com/office/officeart/2005/8/layout/radial2"/>
    <dgm:cxn modelId="{5F61B2D5-E5D4-47C7-96F5-9675601F3E29}" type="presOf" srcId="{2A54FF96-293A-4FFD-AA08-B3377DB28F39}" destId="{BEB8BFEE-B712-4DB2-BB36-494EB601CCD0}" srcOrd="0" destOrd="0" presId="urn:microsoft.com/office/officeart/2005/8/layout/radial2"/>
    <dgm:cxn modelId="{026017D7-1F2B-4746-B214-0035502773A5}" type="presOf" srcId="{E1E9AD99-9B7F-4E15-9AB9-39CE8971F534}" destId="{B22EE0B5-8650-400E-84C8-0AFDE684F9E9}" srcOrd="0" destOrd="0" presId="urn:microsoft.com/office/officeart/2005/8/layout/radial2"/>
    <dgm:cxn modelId="{F6ABABF4-CD75-49A8-8A16-CEB2B183F1AE}" srcId="{A293358F-A125-4247-B4C5-855D8DE324C0}" destId="{086BFD9D-43F0-4C87-8A95-FBCBF0BC0147}" srcOrd="1" destOrd="0" parTransId="{54423A85-45CC-426C-83A5-752C2357738D}" sibTransId="{AE045B02-625A-4786-B214-D8B18A9A8DF8}"/>
    <dgm:cxn modelId="{27B1B3F6-71D5-4ED3-9C87-A58C624BC7BA}" type="presOf" srcId="{53854105-FF9F-41BA-8BF8-D5C227AF8DE7}" destId="{B22EE0B5-8650-400E-84C8-0AFDE684F9E9}" srcOrd="0" destOrd="1" presId="urn:microsoft.com/office/officeart/2005/8/layout/radial2"/>
    <dgm:cxn modelId="{CD71BC04-C3A3-4F16-A06F-5B486851B057}" type="presParOf" srcId="{290FF176-F581-4C80-99A7-69343A425E29}" destId="{88D8345F-13A5-497C-B1A1-7F26E8B65CE3}" srcOrd="0" destOrd="0" presId="urn:microsoft.com/office/officeart/2005/8/layout/radial2"/>
    <dgm:cxn modelId="{BB64B573-446C-4B21-BB6E-17AE723652C3}" type="presParOf" srcId="{88D8345F-13A5-497C-B1A1-7F26E8B65CE3}" destId="{86429A0C-A449-4E74-92EC-9090C8A4480B}" srcOrd="0" destOrd="0" presId="urn:microsoft.com/office/officeart/2005/8/layout/radial2"/>
    <dgm:cxn modelId="{4F2A7555-B294-451C-A582-E2C3B35C9992}" type="presParOf" srcId="{86429A0C-A449-4E74-92EC-9090C8A4480B}" destId="{113F2C29-C8B5-4452-8061-A79723B138B3}" srcOrd="0" destOrd="0" presId="urn:microsoft.com/office/officeart/2005/8/layout/radial2"/>
    <dgm:cxn modelId="{7F4BB280-A177-4042-96DA-20DC3E42E731}" type="presParOf" srcId="{86429A0C-A449-4E74-92EC-9090C8A4480B}" destId="{A5514977-489B-4F6C-B690-E84A1645268C}" srcOrd="1" destOrd="0" presId="urn:microsoft.com/office/officeart/2005/8/layout/radial2"/>
    <dgm:cxn modelId="{3D827427-4650-48DA-992C-7C15596A65ED}" type="presParOf" srcId="{88D8345F-13A5-497C-B1A1-7F26E8B65CE3}" destId="{783F769F-A93E-4194-9AA7-BE1883233756}" srcOrd="1" destOrd="0" presId="urn:microsoft.com/office/officeart/2005/8/layout/radial2"/>
    <dgm:cxn modelId="{47D7B390-4FCD-466E-B2AE-267297F277F3}" type="presParOf" srcId="{88D8345F-13A5-497C-B1A1-7F26E8B65CE3}" destId="{241BA398-C518-4701-BC14-6A5CB5DBAB63}" srcOrd="2" destOrd="0" presId="urn:microsoft.com/office/officeart/2005/8/layout/radial2"/>
    <dgm:cxn modelId="{7C13EA2D-166C-407A-94AC-A60280729B37}" type="presParOf" srcId="{241BA398-C518-4701-BC14-6A5CB5DBAB63}" destId="{BEB8BFEE-B712-4DB2-BB36-494EB601CCD0}" srcOrd="0" destOrd="0" presId="urn:microsoft.com/office/officeart/2005/8/layout/radial2"/>
    <dgm:cxn modelId="{0A9F1F91-AC4D-4194-8D63-37077A2E2C6B}" type="presParOf" srcId="{241BA398-C518-4701-BC14-6A5CB5DBAB63}" destId="{A50FEB0C-5900-41F4-9162-162C49E71D03}" srcOrd="1" destOrd="0" presId="urn:microsoft.com/office/officeart/2005/8/layout/radial2"/>
    <dgm:cxn modelId="{4E9F9E67-780B-471E-B45D-B03614FA3690}" type="presParOf" srcId="{88D8345F-13A5-497C-B1A1-7F26E8B65CE3}" destId="{E7D29F4D-3CEF-4469-931F-D3ED958484DB}" srcOrd="3" destOrd="0" presId="urn:microsoft.com/office/officeart/2005/8/layout/radial2"/>
    <dgm:cxn modelId="{F0BE04E0-DE9C-4FFA-9BF1-660AE0145144}" type="presParOf" srcId="{88D8345F-13A5-497C-B1A1-7F26E8B65CE3}" destId="{982DBE9A-2536-49D8-8618-EFA6A19EE616}" srcOrd="4" destOrd="0" presId="urn:microsoft.com/office/officeart/2005/8/layout/radial2"/>
    <dgm:cxn modelId="{31A0D2ED-4AA6-4E35-8F3B-E7A6BF09BE01}" type="presParOf" srcId="{982DBE9A-2536-49D8-8618-EFA6A19EE616}" destId="{95699E1B-3115-44B6-A38E-FF6FB24F3C1F}" srcOrd="0" destOrd="0" presId="urn:microsoft.com/office/officeart/2005/8/layout/radial2"/>
    <dgm:cxn modelId="{7ED11C73-3426-440C-B314-1051FBADEC4C}" type="presParOf" srcId="{982DBE9A-2536-49D8-8618-EFA6A19EE616}" destId="{582341D4-C32C-4BF9-A65C-2A898350BCEB}" srcOrd="1" destOrd="0" presId="urn:microsoft.com/office/officeart/2005/8/layout/radial2"/>
    <dgm:cxn modelId="{AD0D4504-B933-4652-9981-0D9689F5250F}" type="presParOf" srcId="{88D8345F-13A5-497C-B1A1-7F26E8B65CE3}" destId="{E8CD0FBA-20F4-4806-99DA-7F623CD91F78}" srcOrd="5" destOrd="0" presId="urn:microsoft.com/office/officeart/2005/8/layout/radial2"/>
    <dgm:cxn modelId="{F733B294-E3D2-4D40-92A3-73EB9E7F2281}" type="presParOf" srcId="{88D8345F-13A5-497C-B1A1-7F26E8B65CE3}" destId="{20454E0B-145C-43D9-BD4C-1F41BD429CDB}" srcOrd="6" destOrd="0" presId="urn:microsoft.com/office/officeart/2005/8/layout/radial2"/>
    <dgm:cxn modelId="{D10ADA86-C8B6-4C3D-A030-AFC363FEB34F}" type="presParOf" srcId="{20454E0B-145C-43D9-BD4C-1F41BD429CDB}" destId="{5E62C222-B587-4E37-A744-63B613C87FF0}" srcOrd="0" destOrd="0" presId="urn:microsoft.com/office/officeart/2005/8/layout/radial2"/>
    <dgm:cxn modelId="{2F4114D3-F38C-4A58-8DB5-4C96AE57C7D4}" type="presParOf" srcId="{20454E0B-145C-43D9-BD4C-1F41BD429CDB}" destId="{B22EE0B5-8650-400E-84C8-0AFDE684F9E9}"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FBB9BC-9171-4E65-A52A-FDBA099B3369}" type="doc">
      <dgm:prSet loTypeId="urn:microsoft.com/office/officeart/2005/8/layout/radial2" loCatId="relationship" qsTypeId="urn:microsoft.com/office/officeart/2005/8/quickstyle/3d1" qsCatId="3D" csTypeId="urn:microsoft.com/office/officeart/2005/8/colors/accent4_5" csCatId="accent4" phldr="1"/>
      <dgm:spPr/>
      <dgm:t>
        <a:bodyPr/>
        <a:lstStyle/>
        <a:p>
          <a:endParaRPr lang="en-GB"/>
        </a:p>
      </dgm:t>
    </dgm:pt>
    <dgm:pt modelId="{2A54FF96-293A-4FFD-AA08-B3377DB28F39}">
      <dgm:prSet phldrT="[Text]"/>
      <dgm:spPr>
        <a:solidFill>
          <a:srgbClr val="7030A0"/>
        </a:solidFill>
      </dgm:spPr>
      <dgm:t>
        <a:bodyPr/>
        <a:lstStyle/>
        <a:p>
          <a:r>
            <a:rPr lang="en-GB" b="0" dirty="0">
              <a:solidFill>
                <a:schemeClr val="bg1"/>
              </a:solidFill>
            </a:rPr>
            <a:t>Gender stereotype</a:t>
          </a:r>
        </a:p>
      </dgm:t>
    </dgm:pt>
    <dgm:pt modelId="{7B980754-34E3-4A75-A723-DA5F745FDB9F}" type="parTrans" cxnId="{79B02506-49BA-4C81-97E9-13967CBECE8B}">
      <dgm:prSet/>
      <dgm:spPr>
        <a:ln>
          <a:noFill/>
        </a:ln>
      </dgm:spPr>
      <dgm:t>
        <a:bodyPr/>
        <a:lstStyle/>
        <a:p>
          <a:endParaRPr lang="en-GB"/>
        </a:p>
      </dgm:t>
    </dgm:pt>
    <dgm:pt modelId="{AB0238A6-71BE-4C76-A1D1-C545A1E243BB}" type="sibTrans" cxnId="{79B02506-49BA-4C81-97E9-13967CBECE8B}">
      <dgm:prSet/>
      <dgm:spPr/>
      <dgm:t>
        <a:bodyPr/>
        <a:lstStyle/>
        <a:p>
          <a:endParaRPr lang="en-GB"/>
        </a:p>
      </dgm:t>
    </dgm:pt>
    <dgm:pt modelId="{A293358F-A125-4247-B4C5-855D8DE324C0}">
      <dgm:prSet phldrT="[Text]"/>
      <dgm:spPr>
        <a:solidFill>
          <a:srgbClr val="7030A0"/>
        </a:solidFill>
      </dgm:spPr>
      <dgm:t>
        <a:bodyPr/>
        <a:lstStyle/>
        <a:p>
          <a:r>
            <a:rPr lang="en-GB" b="0" dirty="0">
              <a:solidFill>
                <a:schemeClr val="bg1"/>
              </a:solidFill>
            </a:rPr>
            <a:t>misdiagnosis</a:t>
          </a:r>
        </a:p>
      </dgm:t>
    </dgm:pt>
    <dgm:pt modelId="{71423843-65A9-453A-9869-095A5FC49768}" type="parTrans" cxnId="{C5BDEFB4-AE23-4195-96C6-3E63E026B321}">
      <dgm:prSet/>
      <dgm:spPr>
        <a:ln>
          <a:noFill/>
        </a:ln>
      </dgm:spPr>
      <dgm:t>
        <a:bodyPr/>
        <a:lstStyle/>
        <a:p>
          <a:endParaRPr lang="en-GB"/>
        </a:p>
      </dgm:t>
    </dgm:pt>
    <dgm:pt modelId="{E0AA9912-5F29-4657-8584-597DD1865E9B}" type="sibTrans" cxnId="{C5BDEFB4-AE23-4195-96C6-3E63E026B321}">
      <dgm:prSet/>
      <dgm:spPr/>
      <dgm:t>
        <a:bodyPr/>
        <a:lstStyle/>
        <a:p>
          <a:endParaRPr lang="en-GB"/>
        </a:p>
      </dgm:t>
    </dgm:pt>
    <dgm:pt modelId="{C0F02D34-4E37-4A27-9EAD-4F1FDF0EF0B9}">
      <dgm:prSet phldrT="[Text]" custT="1"/>
      <dgm:spPr/>
      <dgm:t>
        <a:bodyPr/>
        <a:lstStyle/>
        <a:p>
          <a:endParaRPr lang="en-GB" sz="1800" dirty="0"/>
        </a:p>
      </dgm:t>
    </dgm:pt>
    <dgm:pt modelId="{C88DDBFD-DC4E-422E-8A5C-0F877F59191D}" type="parTrans" cxnId="{57CF890A-26DD-4625-87E8-58DB29E26FEF}">
      <dgm:prSet/>
      <dgm:spPr/>
      <dgm:t>
        <a:bodyPr/>
        <a:lstStyle/>
        <a:p>
          <a:endParaRPr lang="en-GB"/>
        </a:p>
      </dgm:t>
    </dgm:pt>
    <dgm:pt modelId="{1EDF83E8-FCF9-46DB-B752-840CA89D3676}" type="sibTrans" cxnId="{57CF890A-26DD-4625-87E8-58DB29E26FEF}">
      <dgm:prSet/>
      <dgm:spPr/>
      <dgm:t>
        <a:bodyPr/>
        <a:lstStyle/>
        <a:p>
          <a:endParaRPr lang="en-GB"/>
        </a:p>
      </dgm:t>
    </dgm:pt>
    <dgm:pt modelId="{26A43CD6-FEC0-4B81-A292-3E42E061ED97}">
      <dgm:prSet phldrT="[Text]"/>
      <dgm:spPr>
        <a:solidFill>
          <a:srgbClr val="7030A0"/>
        </a:solidFill>
      </dgm:spPr>
      <dgm:t>
        <a:bodyPr/>
        <a:lstStyle/>
        <a:p>
          <a:r>
            <a:rPr lang="en-GB" b="0" dirty="0">
              <a:solidFill>
                <a:schemeClr val="bg1"/>
              </a:solidFill>
            </a:rPr>
            <a:t>Late diagnosis</a:t>
          </a:r>
        </a:p>
      </dgm:t>
    </dgm:pt>
    <dgm:pt modelId="{36DD688B-D7B2-4670-AB4B-E39B05C5E2A9}" type="parTrans" cxnId="{47CF78B9-D5B1-405D-8534-ECA09C05B54F}">
      <dgm:prSet/>
      <dgm:spPr>
        <a:ln>
          <a:noFill/>
        </a:ln>
      </dgm:spPr>
      <dgm:t>
        <a:bodyPr/>
        <a:lstStyle/>
        <a:p>
          <a:endParaRPr lang="en-GB"/>
        </a:p>
      </dgm:t>
    </dgm:pt>
    <dgm:pt modelId="{0DE250B6-FA0F-43DF-AD11-DDE6F227C134}" type="sibTrans" cxnId="{47CF78B9-D5B1-405D-8534-ECA09C05B54F}">
      <dgm:prSet/>
      <dgm:spPr/>
      <dgm:t>
        <a:bodyPr/>
        <a:lstStyle/>
        <a:p>
          <a:endParaRPr lang="en-GB"/>
        </a:p>
      </dgm:t>
    </dgm:pt>
    <dgm:pt modelId="{E1E9AD99-9B7F-4E15-9AB9-39CE8971F534}">
      <dgm:prSet phldrT="[Text]" custT="1"/>
      <dgm:spPr/>
      <dgm:t>
        <a:bodyPr/>
        <a:lstStyle/>
        <a:p>
          <a:r>
            <a:rPr lang="en-GB" sz="1800" dirty="0"/>
            <a:t>Increased mental health problems</a:t>
          </a:r>
        </a:p>
      </dgm:t>
    </dgm:pt>
    <dgm:pt modelId="{B6D51686-E6CD-430D-AE67-1DE51BE45534}" type="parTrans" cxnId="{48CD7B39-2A51-47D2-9506-C203EE8761A9}">
      <dgm:prSet/>
      <dgm:spPr/>
      <dgm:t>
        <a:bodyPr/>
        <a:lstStyle/>
        <a:p>
          <a:endParaRPr lang="en-GB"/>
        </a:p>
      </dgm:t>
    </dgm:pt>
    <dgm:pt modelId="{8FF237E9-9754-4D57-9343-114274AD2E1D}" type="sibTrans" cxnId="{48CD7B39-2A51-47D2-9506-C203EE8761A9}">
      <dgm:prSet/>
      <dgm:spPr/>
      <dgm:t>
        <a:bodyPr/>
        <a:lstStyle/>
        <a:p>
          <a:endParaRPr lang="en-GB"/>
        </a:p>
      </dgm:t>
    </dgm:pt>
    <dgm:pt modelId="{00681117-925C-40A9-875F-9D6B52D7683E}">
      <dgm:prSet phldrT="[Text]" custT="1"/>
      <dgm:spPr/>
      <dgm:t>
        <a:bodyPr/>
        <a:lstStyle/>
        <a:p>
          <a:r>
            <a:rPr lang="en-GB" sz="1800" dirty="0"/>
            <a:t>Coping strategies mask autism</a:t>
          </a:r>
        </a:p>
      </dgm:t>
    </dgm:pt>
    <dgm:pt modelId="{4BFC7272-E9F5-42A7-9843-E8ADAFDF77D5}" type="parTrans" cxnId="{EFF611AF-7A60-40B6-B222-9708D7C4642E}">
      <dgm:prSet/>
      <dgm:spPr/>
      <dgm:t>
        <a:bodyPr/>
        <a:lstStyle/>
        <a:p>
          <a:endParaRPr lang="en-GB"/>
        </a:p>
      </dgm:t>
    </dgm:pt>
    <dgm:pt modelId="{85664168-F13B-4D64-851C-DD6DB50C608B}" type="sibTrans" cxnId="{EFF611AF-7A60-40B6-B222-9708D7C4642E}">
      <dgm:prSet/>
      <dgm:spPr/>
      <dgm:t>
        <a:bodyPr/>
        <a:lstStyle/>
        <a:p>
          <a:endParaRPr lang="en-GB"/>
        </a:p>
      </dgm:t>
    </dgm:pt>
    <dgm:pt modelId="{B4B0FFB8-9455-4072-B744-38EE05C27745}">
      <dgm:prSet phldrT="[Text]" custT="1"/>
      <dgm:spPr/>
      <dgm:t>
        <a:bodyPr/>
        <a:lstStyle/>
        <a:p>
          <a:r>
            <a:rPr lang="en-GB" sz="1800" dirty="0"/>
            <a:t> lack of knowledge as to how autism presents in women</a:t>
          </a:r>
        </a:p>
      </dgm:t>
    </dgm:pt>
    <dgm:pt modelId="{4200F583-17A9-441F-80AD-46C3153A6BC6}" type="parTrans" cxnId="{2FA8741A-DD64-405C-8EC0-C392B8F19C19}">
      <dgm:prSet/>
      <dgm:spPr/>
      <dgm:t>
        <a:bodyPr/>
        <a:lstStyle/>
        <a:p>
          <a:endParaRPr lang="en-GB"/>
        </a:p>
      </dgm:t>
    </dgm:pt>
    <dgm:pt modelId="{7D36070A-571D-4BE2-A45F-A11F9C52655B}" type="sibTrans" cxnId="{2FA8741A-DD64-405C-8EC0-C392B8F19C19}">
      <dgm:prSet/>
      <dgm:spPr/>
      <dgm:t>
        <a:bodyPr/>
        <a:lstStyle/>
        <a:p>
          <a:endParaRPr lang="en-GB"/>
        </a:p>
      </dgm:t>
    </dgm:pt>
    <dgm:pt modelId="{CD6FF438-F9C1-4772-A430-DD363F1682B0}">
      <dgm:prSet phldrT="[Text]" custT="1"/>
      <dgm:spPr/>
      <dgm:t>
        <a:bodyPr/>
        <a:lstStyle/>
        <a:p>
          <a:r>
            <a:rPr lang="en-GB" sz="1800" dirty="0"/>
            <a:t>“Going under the radar”</a:t>
          </a:r>
        </a:p>
      </dgm:t>
    </dgm:pt>
    <dgm:pt modelId="{856B3EB5-8F2B-4EF7-AE45-B81EA46B2A9D}" type="parTrans" cxnId="{BB02F654-8C47-4E38-A9C7-72B9C75FE603}">
      <dgm:prSet/>
      <dgm:spPr/>
      <dgm:t>
        <a:bodyPr/>
        <a:lstStyle/>
        <a:p>
          <a:endParaRPr lang="en-GB"/>
        </a:p>
      </dgm:t>
    </dgm:pt>
    <dgm:pt modelId="{BF4DD095-5AB0-4451-8DB7-0E4A55BDF30E}" type="sibTrans" cxnId="{BB02F654-8C47-4E38-A9C7-72B9C75FE603}">
      <dgm:prSet/>
      <dgm:spPr/>
      <dgm:t>
        <a:bodyPr/>
        <a:lstStyle/>
        <a:p>
          <a:endParaRPr lang="en-GB"/>
        </a:p>
      </dgm:t>
    </dgm:pt>
    <dgm:pt modelId="{2A25A8F7-CD0F-4644-913B-06B3790462B9}">
      <dgm:prSet phldrT="[Text]" custT="1"/>
      <dgm:spPr/>
      <dgm:t>
        <a:bodyPr/>
        <a:lstStyle/>
        <a:p>
          <a:r>
            <a:rPr lang="en-GB" sz="1800" dirty="0"/>
            <a:t>Lack of quality mental health support</a:t>
          </a:r>
        </a:p>
      </dgm:t>
    </dgm:pt>
    <dgm:pt modelId="{FCCB52B9-BB1A-48FD-A322-25BB24143773}" type="sibTrans" cxnId="{9A83452A-41E8-4EAB-85B8-CAE9F582D640}">
      <dgm:prSet/>
      <dgm:spPr/>
      <dgm:t>
        <a:bodyPr/>
        <a:lstStyle/>
        <a:p>
          <a:endParaRPr lang="en-GB"/>
        </a:p>
      </dgm:t>
    </dgm:pt>
    <dgm:pt modelId="{1988C57C-58F3-4F1B-B0B0-E0C5A1636441}" type="parTrans" cxnId="{9A83452A-41E8-4EAB-85B8-CAE9F582D640}">
      <dgm:prSet/>
      <dgm:spPr/>
      <dgm:t>
        <a:bodyPr/>
        <a:lstStyle/>
        <a:p>
          <a:endParaRPr lang="en-GB"/>
        </a:p>
      </dgm:t>
    </dgm:pt>
    <dgm:pt modelId="{A6C2FAD3-5D12-4F01-A76C-E630090F5A21}">
      <dgm:prSet phldrT="[Text]" custT="1"/>
      <dgm:spPr/>
      <dgm:t>
        <a:bodyPr/>
        <a:lstStyle/>
        <a:p>
          <a:endParaRPr lang="en-GB" sz="1800" dirty="0"/>
        </a:p>
      </dgm:t>
    </dgm:pt>
    <dgm:pt modelId="{0286B0C8-AC1A-43AF-9AE7-689205AFB86A}" type="parTrans" cxnId="{501FAE88-207F-43BE-A68E-87FD0351BFF0}">
      <dgm:prSet/>
      <dgm:spPr/>
      <dgm:t>
        <a:bodyPr/>
        <a:lstStyle/>
        <a:p>
          <a:endParaRPr lang="en-GB"/>
        </a:p>
      </dgm:t>
    </dgm:pt>
    <dgm:pt modelId="{D7BC1E52-A8D1-400D-AE58-38310DA16BD7}" type="sibTrans" cxnId="{501FAE88-207F-43BE-A68E-87FD0351BFF0}">
      <dgm:prSet/>
      <dgm:spPr/>
      <dgm:t>
        <a:bodyPr/>
        <a:lstStyle/>
        <a:p>
          <a:endParaRPr lang="en-GB"/>
        </a:p>
      </dgm:t>
    </dgm:pt>
    <dgm:pt modelId="{8A52D5BA-0756-4A5B-AA49-A07B2308E112}">
      <dgm:prSet phldrT="[Text]" custT="1"/>
      <dgm:spPr/>
      <dgm:t>
        <a:bodyPr/>
        <a:lstStyle/>
        <a:p>
          <a:r>
            <a:rPr lang="en-GB" sz="1800" dirty="0"/>
            <a:t>Chronic anxiety, lack of confidence</a:t>
          </a:r>
        </a:p>
      </dgm:t>
    </dgm:pt>
    <dgm:pt modelId="{5D69FB2E-A80A-49EA-B47F-20BC56DE11A5}" type="parTrans" cxnId="{EB2911C5-5B8E-4BA3-B587-A72E9D5AD79D}">
      <dgm:prSet/>
      <dgm:spPr/>
      <dgm:t>
        <a:bodyPr/>
        <a:lstStyle/>
        <a:p>
          <a:endParaRPr lang="en-GB"/>
        </a:p>
      </dgm:t>
    </dgm:pt>
    <dgm:pt modelId="{9D17EEB9-C136-4680-99A8-25A8EF2B14F0}" type="sibTrans" cxnId="{EB2911C5-5B8E-4BA3-B587-A72E9D5AD79D}">
      <dgm:prSet/>
      <dgm:spPr/>
      <dgm:t>
        <a:bodyPr/>
        <a:lstStyle/>
        <a:p>
          <a:endParaRPr lang="en-GB"/>
        </a:p>
      </dgm:t>
    </dgm:pt>
    <dgm:pt modelId="{10276E40-0AE1-4415-9C2D-F6AD9F8BFC5D}">
      <dgm:prSet phldrT="[Text]" custT="1"/>
      <dgm:spPr/>
      <dgm:t>
        <a:bodyPr/>
        <a:lstStyle/>
        <a:p>
          <a:r>
            <a:rPr lang="en-GB" sz="1800" dirty="0"/>
            <a:t>“You can’t be autistic   you’re a girl”</a:t>
          </a:r>
        </a:p>
      </dgm:t>
    </dgm:pt>
    <dgm:pt modelId="{30E5B5F9-5477-4744-BF2B-69B566C7346F}" type="parTrans" cxnId="{5749928E-9C42-4703-9416-15F20873A7E0}">
      <dgm:prSet/>
      <dgm:spPr/>
      <dgm:t>
        <a:bodyPr/>
        <a:lstStyle/>
        <a:p>
          <a:endParaRPr lang="en-GB"/>
        </a:p>
      </dgm:t>
    </dgm:pt>
    <dgm:pt modelId="{941FCC6F-D471-4D6A-BEAF-3C95E4442892}" type="sibTrans" cxnId="{5749928E-9C42-4703-9416-15F20873A7E0}">
      <dgm:prSet/>
      <dgm:spPr/>
      <dgm:t>
        <a:bodyPr/>
        <a:lstStyle/>
        <a:p>
          <a:endParaRPr lang="en-GB"/>
        </a:p>
      </dgm:t>
    </dgm:pt>
    <dgm:pt modelId="{FA52E613-124D-4F00-B42A-B8EB28015910}">
      <dgm:prSet phldrT="[Text]" custT="1"/>
      <dgm:spPr/>
      <dgm:t>
        <a:bodyPr/>
        <a:lstStyle/>
        <a:p>
          <a:endParaRPr lang="en-GB" sz="1800" dirty="0"/>
        </a:p>
      </dgm:t>
    </dgm:pt>
    <dgm:pt modelId="{4A80C7DF-EA99-48DF-8C44-29769FAA8248}" type="sibTrans" cxnId="{97A0C0EC-14BC-4E1F-B3B9-B2C8F0474483}">
      <dgm:prSet/>
      <dgm:spPr/>
      <dgm:t>
        <a:bodyPr/>
        <a:lstStyle/>
        <a:p>
          <a:endParaRPr lang="en-GB"/>
        </a:p>
      </dgm:t>
    </dgm:pt>
    <dgm:pt modelId="{32242089-0B46-4572-919E-9AF9EE814A80}" type="parTrans" cxnId="{97A0C0EC-14BC-4E1F-B3B9-B2C8F0474483}">
      <dgm:prSet/>
      <dgm:spPr/>
      <dgm:t>
        <a:bodyPr/>
        <a:lstStyle/>
        <a:p>
          <a:endParaRPr lang="en-GB"/>
        </a:p>
      </dgm:t>
    </dgm:pt>
    <dgm:pt modelId="{290FF176-F581-4C80-99A7-69343A425E29}" type="pres">
      <dgm:prSet presAssocID="{CCFBB9BC-9171-4E65-A52A-FDBA099B3369}" presName="composite" presStyleCnt="0">
        <dgm:presLayoutVars>
          <dgm:chMax val="5"/>
          <dgm:dir/>
          <dgm:animLvl val="ctr"/>
          <dgm:resizeHandles val="exact"/>
        </dgm:presLayoutVars>
      </dgm:prSet>
      <dgm:spPr/>
    </dgm:pt>
    <dgm:pt modelId="{88D8345F-13A5-497C-B1A1-7F26E8B65CE3}" type="pres">
      <dgm:prSet presAssocID="{CCFBB9BC-9171-4E65-A52A-FDBA099B3369}" presName="cycle" presStyleCnt="0"/>
      <dgm:spPr/>
    </dgm:pt>
    <dgm:pt modelId="{86429A0C-A449-4E74-92EC-9090C8A4480B}" type="pres">
      <dgm:prSet presAssocID="{CCFBB9BC-9171-4E65-A52A-FDBA099B3369}" presName="centerShape" presStyleCnt="0"/>
      <dgm:spPr/>
    </dgm:pt>
    <dgm:pt modelId="{113F2C29-C8B5-4452-8061-A79723B138B3}" type="pres">
      <dgm:prSet presAssocID="{CCFBB9BC-9171-4E65-A52A-FDBA099B3369}" presName="connSite" presStyleLbl="node1" presStyleIdx="0" presStyleCnt="4"/>
      <dgm:spPr/>
    </dgm:pt>
    <dgm:pt modelId="{A5514977-489B-4F6C-B690-E84A1645268C}" type="pres">
      <dgm:prSet presAssocID="{CCFBB9BC-9171-4E65-A52A-FDBA099B3369}" presName="visible" presStyleLbl="node1" presStyleIdx="0" presStyleCnt="4" custScaleX="101763" custLinFactNeighborX="-24504" custLinFactNeighborY="3208"/>
      <dgm:spPr>
        <a:prstGeom prst="rect">
          <a:avLst/>
        </a:prstGeom>
        <a:noFill/>
      </dgm:spPr>
    </dgm:pt>
    <dgm:pt modelId="{783F769F-A93E-4194-9AA7-BE1883233756}" type="pres">
      <dgm:prSet presAssocID="{7B980754-34E3-4A75-A723-DA5F745FDB9F}" presName="Name25" presStyleLbl="parChTrans1D1" presStyleIdx="0" presStyleCnt="3"/>
      <dgm:spPr/>
    </dgm:pt>
    <dgm:pt modelId="{241BA398-C518-4701-BC14-6A5CB5DBAB63}" type="pres">
      <dgm:prSet presAssocID="{2A54FF96-293A-4FFD-AA08-B3377DB28F39}" presName="node" presStyleCnt="0"/>
      <dgm:spPr/>
    </dgm:pt>
    <dgm:pt modelId="{BEB8BFEE-B712-4DB2-BB36-494EB601CCD0}" type="pres">
      <dgm:prSet presAssocID="{2A54FF96-293A-4FFD-AA08-B3377DB28F39}" presName="parentNode" presStyleLbl="node1" presStyleIdx="1" presStyleCnt="4" custScaleY="97539" custLinFactNeighborX="-16" custLinFactNeighborY="-129">
        <dgm:presLayoutVars>
          <dgm:chMax val="1"/>
          <dgm:bulletEnabled val="1"/>
        </dgm:presLayoutVars>
      </dgm:prSet>
      <dgm:spPr>
        <a:prstGeom prst="rect">
          <a:avLst/>
        </a:prstGeom>
      </dgm:spPr>
    </dgm:pt>
    <dgm:pt modelId="{A50FEB0C-5900-41F4-9162-162C49E71D03}" type="pres">
      <dgm:prSet presAssocID="{2A54FF96-293A-4FFD-AA08-B3377DB28F39}" presName="childNode" presStyleLbl="revTx" presStyleIdx="0" presStyleCnt="3">
        <dgm:presLayoutVars>
          <dgm:bulletEnabled val="1"/>
        </dgm:presLayoutVars>
      </dgm:prSet>
      <dgm:spPr/>
    </dgm:pt>
    <dgm:pt modelId="{E7D29F4D-3CEF-4469-931F-D3ED958484DB}" type="pres">
      <dgm:prSet presAssocID="{71423843-65A9-453A-9869-095A5FC49768}" presName="Name25" presStyleLbl="parChTrans1D1" presStyleIdx="1" presStyleCnt="3"/>
      <dgm:spPr/>
    </dgm:pt>
    <dgm:pt modelId="{982DBE9A-2536-49D8-8618-EFA6A19EE616}" type="pres">
      <dgm:prSet presAssocID="{A293358F-A125-4247-B4C5-855D8DE324C0}" presName="node" presStyleCnt="0"/>
      <dgm:spPr/>
    </dgm:pt>
    <dgm:pt modelId="{95699E1B-3115-44B6-A38E-FF6FB24F3C1F}" type="pres">
      <dgm:prSet presAssocID="{A293358F-A125-4247-B4C5-855D8DE324C0}" presName="parentNode" presStyleLbl="node1" presStyleIdx="2" presStyleCnt="4" custAng="0" custLinFactNeighborX="-33776" custLinFactNeighborY="2278">
        <dgm:presLayoutVars>
          <dgm:chMax val="1"/>
          <dgm:bulletEnabled val="1"/>
        </dgm:presLayoutVars>
      </dgm:prSet>
      <dgm:spPr>
        <a:prstGeom prst="rect">
          <a:avLst/>
        </a:prstGeom>
      </dgm:spPr>
    </dgm:pt>
    <dgm:pt modelId="{582341D4-C32C-4BF9-A65C-2A898350BCEB}" type="pres">
      <dgm:prSet presAssocID="{A293358F-A125-4247-B4C5-855D8DE324C0}" presName="childNode" presStyleLbl="revTx" presStyleIdx="1" presStyleCnt="3">
        <dgm:presLayoutVars>
          <dgm:bulletEnabled val="1"/>
        </dgm:presLayoutVars>
      </dgm:prSet>
      <dgm:spPr/>
    </dgm:pt>
    <dgm:pt modelId="{E8CD0FBA-20F4-4806-99DA-7F623CD91F78}" type="pres">
      <dgm:prSet presAssocID="{36DD688B-D7B2-4670-AB4B-E39B05C5E2A9}" presName="Name25" presStyleLbl="parChTrans1D1" presStyleIdx="2" presStyleCnt="3"/>
      <dgm:spPr/>
    </dgm:pt>
    <dgm:pt modelId="{20454E0B-145C-43D9-BD4C-1F41BD429CDB}" type="pres">
      <dgm:prSet presAssocID="{26A43CD6-FEC0-4B81-A292-3E42E061ED97}" presName="node" presStyleCnt="0"/>
      <dgm:spPr/>
    </dgm:pt>
    <dgm:pt modelId="{5E62C222-B587-4E37-A744-63B613C87FF0}" type="pres">
      <dgm:prSet presAssocID="{26A43CD6-FEC0-4B81-A292-3E42E061ED97}" presName="parentNode" presStyleLbl="node1" presStyleIdx="3" presStyleCnt="4">
        <dgm:presLayoutVars>
          <dgm:chMax val="1"/>
          <dgm:bulletEnabled val="1"/>
        </dgm:presLayoutVars>
      </dgm:prSet>
      <dgm:spPr>
        <a:prstGeom prst="rect">
          <a:avLst/>
        </a:prstGeom>
      </dgm:spPr>
    </dgm:pt>
    <dgm:pt modelId="{B22EE0B5-8650-400E-84C8-0AFDE684F9E9}" type="pres">
      <dgm:prSet presAssocID="{26A43CD6-FEC0-4B81-A292-3E42E061ED97}" presName="childNode" presStyleLbl="revTx" presStyleIdx="2" presStyleCnt="3">
        <dgm:presLayoutVars>
          <dgm:bulletEnabled val="1"/>
        </dgm:presLayoutVars>
      </dgm:prSet>
      <dgm:spPr/>
    </dgm:pt>
  </dgm:ptLst>
  <dgm:cxnLst>
    <dgm:cxn modelId="{79B02506-49BA-4C81-97E9-13967CBECE8B}" srcId="{CCFBB9BC-9171-4E65-A52A-FDBA099B3369}" destId="{2A54FF96-293A-4FFD-AA08-B3377DB28F39}" srcOrd="0" destOrd="0" parTransId="{7B980754-34E3-4A75-A723-DA5F745FDB9F}" sibTransId="{AB0238A6-71BE-4C76-A1D1-C545A1E243BB}"/>
    <dgm:cxn modelId="{3B7E8F09-0715-4543-B1A8-9004C27B4F86}" type="presOf" srcId="{FA52E613-124D-4F00-B42A-B8EB28015910}" destId="{A50FEB0C-5900-41F4-9162-162C49E71D03}" srcOrd="0" destOrd="2" presId="urn:microsoft.com/office/officeart/2005/8/layout/radial2"/>
    <dgm:cxn modelId="{57CF890A-26DD-4625-87E8-58DB29E26FEF}" srcId="{A293358F-A125-4247-B4C5-855D8DE324C0}" destId="{C0F02D34-4E37-4A27-9EAD-4F1FDF0EF0B9}" srcOrd="0" destOrd="0" parTransId="{C88DDBFD-DC4E-422E-8A5C-0F877F59191D}" sibTransId="{1EDF83E8-FCF9-46DB-B752-840CA89D3676}"/>
    <dgm:cxn modelId="{D17B1D0B-B008-4CBF-ACBF-126E0E11692A}" type="presOf" srcId="{7B980754-34E3-4A75-A723-DA5F745FDB9F}" destId="{783F769F-A93E-4194-9AA7-BE1883233756}" srcOrd="0" destOrd="0" presId="urn:microsoft.com/office/officeart/2005/8/layout/radial2"/>
    <dgm:cxn modelId="{2FA8741A-DD64-405C-8EC0-C392B8F19C19}" srcId="{A293358F-A125-4247-B4C5-855D8DE324C0}" destId="{B4B0FFB8-9455-4072-B744-38EE05C27745}" srcOrd="2" destOrd="0" parTransId="{4200F583-17A9-441F-80AD-46C3153A6BC6}" sibTransId="{7D36070A-571D-4BE2-A45F-A11F9C52655B}"/>
    <dgm:cxn modelId="{9A83452A-41E8-4EAB-85B8-CAE9F582D640}" srcId="{26A43CD6-FEC0-4B81-A292-3E42E061ED97}" destId="{2A25A8F7-CD0F-4644-913B-06B3790462B9}" srcOrd="1" destOrd="0" parTransId="{1988C57C-58F3-4F1B-B0B0-E0C5A1636441}" sibTransId="{FCCB52B9-BB1A-48FD-A322-25BB24143773}"/>
    <dgm:cxn modelId="{E515142B-0A0D-433A-ADD5-4EC6CDED112E}" type="presOf" srcId="{26A43CD6-FEC0-4B81-A292-3E42E061ED97}" destId="{5E62C222-B587-4E37-A744-63B613C87FF0}" srcOrd="0" destOrd="0" presId="urn:microsoft.com/office/officeart/2005/8/layout/radial2"/>
    <dgm:cxn modelId="{749D9237-E60E-427B-98D1-E66352F70E9F}" type="presOf" srcId="{B4B0FFB8-9455-4072-B744-38EE05C27745}" destId="{582341D4-C32C-4BF9-A65C-2A898350BCEB}" srcOrd="0" destOrd="2" presId="urn:microsoft.com/office/officeart/2005/8/layout/radial2"/>
    <dgm:cxn modelId="{48CD7B39-2A51-47D2-9506-C203EE8761A9}" srcId="{26A43CD6-FEC0-4B81-A292-3E42E061ED97}" destId="{E1E9AD99-9B7F-4E15-9AB9-39CE8971F534}" srcOrd="0" destOrd="0" parTransId="{B6D51686-E6CD-430D-AE67-1DE51BE45534}" sibTransId="{8FF237E9-9754-4D57-9343-114274AD2E1D}"/>
    <dgm:cxn modelId="{21C3C539-B6C7-485F-BB23-2D6A99B57EED}" type="presOf" srcId="{CCFBB9BC-9171-4E65-A52A-FDBA099B3369}" destId="{290FF176-F581-4C80-99A7-69343A425E29}" srcOrd="0" destOrd="0" presId="urn:microsoft.com/office/officeart/2005/8/layout/radial2"/>
    <dgm:cxn modelId="{245E1A5E-0755-4F1D-831C-C27662529B01}" type="presOf" srcId="{71423843-65A9-453A-9869-095A5FC49768}" destId="{E7D29F4D-3CEF-4469-931F-D3ED958484DB}" srcOrd="0" destOrd="0" presId="urn:microsoft.com/office/officeart/2005/8/layout/radial2"/>
    <dgm:cxn modelId="{03C79767-6F85-41CB-8F2E-BD6A2EB9787B}" type="presOf" srcId="{36DD688B-D7B2-4670-AB4B-E39B05C5E2A9}" destId="{E8CD0FBA-20F4-4806-99DA-7F623CD91F78}" srcOrd="0" destOrd="0" presId="urn:microsoft.com/office/officeart/2005/8/layout/radial2"/>
    <dgm:cxn modelId="{BB02F654-8C47-4E38-A9C7-72B9C75FE603}" srcId="{2A54FF96-293A-4FFD-AA08-B3377DB28F39}" destId="{CD6FF438-F9C1-4772-A430-DD363F1682B0}" srcOrd="1" destOrd="0" parTransId="{856B3EB5-8F2B-4EF7-AE45-B81EA46B2A9D}" sibTransId="{BF4DD095-5AB0-4451-8DB7-0E4A55BDF30E}"/>
    <dgm:cxn modelId="{7598FD76-5956-43D3-BECA-FC5FCEC7FDC1}" type="presOf" srcId="{A6C2FAD3-5D12-4F01-A76C-E630090F5A21}" destId="{582341D4-C32C-4BF9-A65C-2A898350BCEB}" srcOrd="0" destOrd="3" presId="urn:microsoft.com/office/officeart/2005/8/layout/radial2"/>
    <dgm:cxn modelId="{F55E9579-BACB-42EC-9226-330299FA63CD}" type="presOf" srcId="{2A54FF96-293A-4FFD-AA08-B3377DB28F39}" destId="{BEB8BFEE-B712-4DB2-BB36-494EB601CCD0}" srcOrd="0" destOrd="0" presId="urn:microsoft.com/office/officeart/2005/8/layout/radial2"/>
    <dgm:cxn modelId="{88B0AF81-C75E-4E2B-9285-BDAE39FD201C}" type="presOf" srcId="{10276E40-0AE1-4415-9C2D-F6AD9F8BFC5D}" destId="{A50FEB0C-5900-41F4-9162-162C49E71D03}" srcOrd="0" destOrd="0" presId="urn:microsoft.com/office/officeart/2005/8/layout/radial2"/>
    <dgm:cxn modelId="{501FAE88-207F-43BE-A68E-87FD0351BFF0}" srcId="{A293358F-A125-4247-B4C5-855D8DE324C0}" destId="{A6C2FAD3-5D12-4F01-A76C-E630090F5A21}" srcOrd="3" destOrd="0" parTransId="{0286B0C8-AC1A-43AF-9AE7-689205AFB86A}" sibTransId="{D7BC1E52-A8D1-400D-AE58-38310DA16BD7}"/>
    <dgm:cxn modelId="{5749928E-9C42-4703-9416-15F20873A7E0}" srcId="{2A54FF96-293A-4FFD-AA08-B3377DB28F39}" destId="{10276E40-0AE1-4415-9C2D-F6AD9F8BFC5D}" srcOrd="0" destOrd="0" parTransId="{30E5B5F9-5477-4744-BF2B-69B566C7346F}" sibTransId="{941FCC6F-D471-4D6A-BEAF-3C95E4442892}"/>
    <dgm:cxn modelId="{9D4D5492-1847-4012-BE78-F49E5DCD965F}" type="presOf" srcId="{8A52D5BA-0756-4A5B-AA49-A07B2308E112}" destId="{B22EE0B5-8650-400E-84C8-0AFDE684F9E9}" srcOrd="0" destOrd="2" presId="urn:microsoft.com/office/officeart/2005/8/layout/radial2"/>
    <dgm:cxn modelId="{67046093-E973-40D5-9EA0-BA656916C8FC}" type="presOf" srcId="{2A25A8F7-CD0F-4644-913B-06B3790462B9}" destId="{B22EE0B5-8650-400E-84C8-0AFDE684F9E9}" srcOrd="0" destOrd="1" presId="urn:microsoft.com/office/officeart/2005/8/layout/radial2"/>
    <dgm:cxn modelId="{F2722F9C-05B0-467C-94B6-5CD008CD1969}" type="presOf" srcId="{CD6FF438-F9C1-4772-A430-DD363F1682B0}" destId="{A50FEB0C-5900-41F4-9162-162C49E71D03}" srcOrd="0" destOrd="1" presId="urn:microsoft.com/office/officeart/2005/8/layout/radial2"/>
    <dgm:cxn modelId="{19CEF9A2-4A9C-4C0E-9732-A4CB023F1BE4}" type="presOf" srcId="{C0F02D34-4E37-4A27-9EAD-4F1FDF0EF0B9}" destId="{582341D4-C32C-4BF9-A65C-2A898350BCEB}" srcOrd="0" destOrd="0" presId="urn:microsoft.com/office/officeart/2005/8/layout/radial2"/>
    <dgm:cxn modelId="{EFF611AF-7A60-40B6-B222-9708D7C4642E}" srcId="{A293358F-A125-4247-B4C5-855D8DE324C0}" destId="{00681117-925C-40A9-875F-9D6B52D7683E}" srcOrd="1" destOrd="0" parTransId="{4BFC7272-E9F5-42A7-9843-E8ADAFDF77D5}" sibTransId="{85664168-F13B-4D64-851C-DD6DB50C608B}"/>
    <dgm:cxn modelId="{C5BDEFB4-AE23-4195-96C6-3E63E026B321}" srcId="{CCFBB9BC-9171-4E65-A52A-FDBA099B3369}" destId="{A293358F-A125-4247-B4C5-855D8DE324C0}" srcOrd="1" destOrd="0" parTransId="{71423843-65A9-453A-9869-095A5FC49768}" sibTransId="{E0AA9912-5F29-4657-8584-597DD1865E9B}"/>
    <dgm:cxn modelId="{47CF78B9-D5B1-405D-8534-ECA09C05B54F}" srcId="{CCFBB9BC-9171-4E65-A52A-FDBA099B3369}" destId="{26A43CD6-FEC0-4B81-A292-3E42E061ED97}" srcOrd="2" destOrd="0" parTransId="{36DD688B-D7B2-4670-AB4B-E39B05C5E2A9}" sibTransId="{0DE250B6-FA0F-43DF-AD11-DDE6F227C134}"/>
    <dgm:cxn modelId="{4B7F00BA-B3E1-4AC1-9E1D-3A734B4A612A}" type="presOf" srcId="{A293358F-A125-4247-B4C5-855D8DE324C0}" destId="{95699E1B-3115-44B6-A38E-FF6FB24F3C1F}" srcOrd="0" destOrd="0" presId="urn:microsoft.com/office/officeart/2005/8/layout/radial2"/>
    <dgm:cxn modelId="{EB2911C5-5B8E-4BA3-B587-A72E9D5AD79D}" srcId="{26A43CD6-FEC0-4B81-A292-3E42E061ED97}" destId="{8A52D5BA-0756-4A5B-AA49-A07B2308E112}" srcOrd="2" destOrd="0" parTransId="{5D69FB2E-A80A-49EA-B47F-20BC56DE11A5}" sibTransId="{9D17EEB9-C136-4680-99A8-25A8EF2B14F0}"/>
    <dgm:cxn modelId="{C6B40BCB-3E4C-4BB7-B3F2-A96FCC6C439F}" type="presOf" srcId="{E1E9AD99-9B7F-4E15-9AB9-39CE8971F534}" destId="{B22EE0B5-8650-400E-84C8-0AFDE684F9E9}" srcOrd="0" destOrd="0" presId="urn:microsoft.com/office/officeart/2005/8/layout/radial2"/>
    <dgm:cxn modelId="{97A0C0EC-14BC-4E1F-B3B9-B2C8F0474483}" srcId="{2A54FF96-293A-4FFD-AA08-B3377DB28F39}" destId="{FA52E613-124D-4F00-B42A-B8EB28015910}" srcOrd="2" destOrd="0" parTransId="{32242089-0B46-4572-919E-9AF9EE814A80}" sibTransId="{4A80C7DF-EA99-48DF-8C44-29769FAA8248}"/>
    <dgm:cxn modelId="{5EF223F6-3ECD-4269-8CB4-1C5DF58E5010}" type="presOf" srcId="{00681117-925C-40A9-875F-9D6B52D7683E}" destId="{582341D4-C32C-4BF9-A65C-2A898350BCEB}" srcOrd="0" destOrd="1" presId="urn:microsoft.com/office/officeart/2005/8/layout/radial2"/>
    <dgm:cxn modelId="{9E0AE299-6DD2-40F7-AB86-7D3B0F48698F}" type="presParOf" srcId="{290FF176-F581-4C80-99A7-69343A425E29}" destId="{88D8345F-13A5-497C-B1A1-7F26E8B65CE3}" srcOrd="0" destOrd="0" presId="urn:microsoft.com/office/officeart/2005/8/layout/radial2"/>
    <dgm:cxn modelId="{A1207077-7E42-48A7-AF04-8BBB24C7C611}" type="presParOf" srcId="{88D8345F-13A5-497C-B1A1-7F26E8B65CE3}" destId="{86429A0C-A449-4E74-92EC-9090C8A4480B}" srcOrd="0" destOrd="0" presId="urn:microsoft.com/office/officeart/2005/8/layout/radial2"/>
    <dgm:cxn modelId="{B9CAD118-70C3-4FEC-8006-04069D7795B3}" type="presParOf" srcId="{86429A0C-A449-4E74-92EC-9090C8A4480B}" destId="{113F2C29-C8B5-4452-8061-A79723B138B3}" srcOrd="0" destOrd="0" presId="urn:microsoft.com/office/officeart/2005/8/layout/radial2"/>
    <dgm:cxn modelId="{4C5C8A5A-A536-4F27-A3DF-AFDFAE66687F}" type="presParOf" srcId="{86429A0C-A449-4E74-92EC-9090C8A4480B}" destId="{A5514977-489B-4F6C-B690-E84A1645268C}" srcOrd="1" destOrd="0" presId="urn:microsoft.com/office/officeart/2005/8/layout/radial2"/>
    <dgm:cxn modelId="{C50B8E46-6B68-418E-96A8-96CCC7C2CBC4}" type="presParOf" srcId="{88D8345F-13A5-497C-B1A1-7F26E8B65CE3}" destId="{783F769F-A93E-4194-9AA7-BE1883233756}" srcOrd="1" destOrd="0" presId="urn:microsoft.com/office/officeart/2005/8/layout/radial2"/>
    <dgm:cxn modelId="{BA7F5B61-E9EA-4345-B775-62D86C526253}" type="presParOf" srcId="{88D8345F-13A5-497C-B1A1-7F26E8B65CE3}" destId="{241BA398-C518-4701-BC14-6A5CB5DBAB63}" srcOrd="2" destOrd="0" presId="urn:microsoft.com/office/officeart/2005/8/layout/radial2"/>
    <dgm:cxn modelId="{5739EA3A-62C0-4129-AE33-FB45E33DA36B}" type="presParOf" srcId="{241BA398-C518-4701-BC14-6A5CB5DBAB63}" destId="{BEB8BFEE-B712-4DB2-BB36-494EB601CCD0}" srcOrd="0" destOrd="0" presId="urn:microsoft.com/office/officeart/2005/8/layout/radial2"/>
    <dgm:cxn modelId="{6608F32D-E029-4F43-9440-372F5B5AE099}" type="presParOf" srcId="{241BA398-C518-4701-BC14-6A5CB5DBAB63}" destId="{A50FEB0C-5900-41F4-9162-162C49E71D03}" srcOrd="1" destOrd="0" presId="urn:microsoft.com/office/officeart/2005/8/layout/radial2"/>
    <dgm:cxn modelId="{5685C78D-0339-4EB4-9EF2-D0163F2C1133}" type="presParOf" srcId="{88D8345F-13A5-497C-B1A1-7F26E8B65CE3}" destId="{E7D29F4D-3CEF-4469-931F-D3ED958484DB}" srcOrd="3" destOrd="0" presId="urn:microsoft.com/office/officeart/2005/8/layout/radial2"/>
    <dgm:cxn modelId="{247B1082-1AA8-41C5-8D61-1960557AB429}" type="presParOf" srcId="{88D8345F-13A5-497C-B1A1-7F26E8B65CE3}" destId="{982DBE9A-2536-49D8-8618-EFA6A19EE616}" srcOrd="4" destOrd="0" presId="urn:microsoft.com/office/officeart/2005/8/layout/radial2"/>
    <dgm:cxn modelId="{F732621D-2D79-45E0-9754-8EC193034CA8}" type="presParOf" srcId="{982DBE9A-2536-49D8-8618-EFA6A19EE616}" destId="{95699E1B-3115-44B6-A38E-FF6FB24F3C1F}" srcOrd="0" destOrd="0" presId="urn:microsoft.com/office/officeart/2005/8/layout/radial2"/>
    <dgm:cxn modelId="{02A59AE4-C8B3-43D3-A41A-51D490041E93}" type="presParOf" srcId="{982DBE9A-2536-49D8-8618-EFA6A19EE616}" destId="{582341D4-C32C-4BF9-A65C-2A898350BCEB}" srcOrd="1" destOrd="0" presId="urn:microsoft.com/office/officeart/2005/8/layout/radial2"/>
    <dgm:cxn modelId="{0E112CD4-8A57-4848-B877-9AF88FF62C4A}" type="presParOf" srcId="{88D8345F-13A5-497C-B1A1-7F26E8B65CE3}" destId="{E8CD0FBA-20F4-4806-99DA-7F623CD91F78}" srcOrd="5" destOrd="0" presId="urn:microsoft.com/office/officeart/2005/8/layout/radial2"/>
    <dgm:cxn modelId="{185619C2-6B1A-43A4-85AC-51C8307E1277}" type="presParOf" srcId="{88D8345F-13A5-497C-B1A1-7F26E8B65CE3}" destId="{20454E0B-145C-43D9-BD4C-1F41BD429CDB}" srcOrd="6" destOrd="0" presId="urn:microsoft.com/office/officeart/2005/8/layout/radial2"/>
    <dgm:cxn modelId="{88569C23-243E-419D-AD50-AEF72262F509}" type="presParOf" srcId="{20454E0B-145C-43D9-BD4C-1F41BD429CDB}" destId="{5E62C222-B587-4E37-A744-63B613C87FF0}" srcOrd="0" destOrd="0" presId="urn:microsoft.com/office/officeart/2005/8/layout/radial2"/>
    <dgm:cxn modelId="{DA708348-52AB-48AD-AB06-300E017866A7}" type="presParOf" srcId="{20454E0B-145C-43D9-BD4C-1F41BD429CDB}" destId="{B22EE0B5-8650-400E-84C8-0AFDE684F9E9}"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FBB9BC-9171-4E65-A52A-FDBA099B3369}" type="doc">
      <dgm:prSet loTypeId="urn:microsoft.com/office/officeart/2005/8/layout/radial2" loCatId="relationship" qsTypeId="urn:microsoft.com/office/officeart/2005/8/quickstyle/3d1" qsCatId="3D" csTypeId="urn:microsoft.com/office/officeart/2005/8/colors/accent4_5" csCatId="accent4" phldr="1"/>
      <dgm:spPr/>
      <dgm:t>
        <a:bodyPr/>
        <a:lstStyle/>
        <a:p>
          <a:endParaRPr lang="en-GB"/>
        </a:p>
      </dgm:t>
    </dgm:pt>
    <dgm:pt modelId="{2A54FF96-293A-4FFD-AA08-B3377DB28F39}">
      <dgm:prSet phldrT="[Text]"/>
      <dgm:spPr>
        <a:solidFill>
          <a:srgbClr val="EC008C"/>
        </a:solidFill>
      </dgm:spPr>
      <dgm:t>
        <a:bodyPr/>
        <a:lstStyle/>
        <a:p>
          <a:r>
            <a:rPr lang="en-GB" b="0" dirty="0">
              <a:solidFill>
                <a:schemeClr val="bg1"/>
              </a:solidFill>
            </a:rPr>
            <a:t>NHS Mental health Services</a:t>
          </a:r>
        </a:p>
      </dgm:t>
    </dgm:pt>
    <dgm:pt modelId="{7B980754-34E3-4A75-A723-DA5F745FDB9F}" type="parTrans" cxnId="{79B02506-49BA-4C81-97E9-13967CBECE8B}">
      <dgm:prSet/>
      <dgm:spPr>
        <a:ln>
          <a:noFill/>
        </a:ln>
      </dgm:spPr>
      <dgm:t>
        <a:bodyPr/>
        <a:lstStyle/>
        <a:p>
          <a:endParaRPr lang="en-GB"/>
        </a:p>
      </dgm:t>
    </dgm:pt>
    <dgm:pt modelId="{AB0238A6-71BE-4C76-A1D1-C545A1E243BB}" type="sibTrans" cxnId="{79B02506-49BA-4C81-97E9-13967CBECE8B}">
      <dgm:prSet/>
      <dgm:spPr/>
      <dgm:t>
        <a:bodyPr/>
        <a:lstStyle/>
        <a:p>
          <a:endParaRPr lang="en-GB"/>
        </a:p>
      </dgm:t>
    </dgm:pt>
    <dgm:pt modelId="{7BAFF30C-8C97-4BF9-8507-2B43A833E961}">
      <dgm:prSet phldrT="[Text]" custT="1"/>
      <dgm:spPr/>
      <dgm:t>
        <a:bodyPr/>
        <a:lstStyle/>
        <a:p>
          <a:r>
            <a:rPr lang="en-GB" sz="1800" dirty="0"/>
            <a:t>lacking in some areas</a:t>
          </a:r>
        </a:p>
      </dgm:t>
    </dgm:pt>
    <dgm:pt modelId="{AF04117E-6899-4F0B-8BA9-E0FD97F3DA74}" type="parTrans" cxnId="{8B07DF3D-E882-4551-9272-3D2A6591EA25}">
      <dgm:prSet/>
      <dgm:spPr/>
      <dgm:t>
        <a:bodyPr/>
        <a:lstStyle/>
        <a:p>
          <a:endParaRPr lang="en-GB"/>
        </a:p>
      </dgm:t>
    </dgm:pt>
    <dgm:pt modelId="{C2C4B312-5E64-4B3F-8EC6-7248FF877264}" type="sibTrans" cxnId="{8B07DF3D-E882-4551-9272-3D2A6591EA25}">
      <dgm:prSet/>
      <dgm:spPr/>
      <dgm:t>
        <a:bodyPr/>
        <a:lstStyle/>
        <a:p>
          <a:endParaRPr lang="en-GB"/>
        </a:p>
      </dgm:t>
    </dgm:pt>
    <dgm:pt modelId="{10CDFD17-2D79-400B-8B3E-8571001A9580}">
      <dgm:prSet phldrT="[Text]" custT="1"/>
      <dgm:spPr/>
      <dgm:t>
        <a:bodyPr/>
        <a:lstStyle/>
        <a:p>
          <a:r>
            <a:rPr lang="en-GB" sz="1800" dirty="0"/>
            <a:t>front line staff need specialist training in autism</a:t>
          </a:r>
        </a:p>
      </dgm:t>
    </dgm:pt>
    <dgm:pt modelId="{A0A64E8F-13CC-4128-BAFA-9535E485FCF3}" type="parTrans" cxnId="{B3009BD3-AAF7-4A88-99E9-2424246DBF4E}">
      <dgm:prSet/>
      <dgm:spPr/>
      <dgm:t>
        <a:bodyPr/>
        <a:lstStyle/>
        <a:p>
          <a:endParaRPr lang="en-GB"/>
        </a:p>
      </dgm:t>
    </dgm:pt>
    <dgm:pt modelId="{5A4A578E-FA06-4449-B8EA-098BC57F5679}" type="sibTrans" cxnId="{B3009BD3-AAF7-4A88-99E9-2424246DBF4E}">
      <dgm:prSet/>
      <dgm:spPr/>
      <dgm:t>
        <a:bodyPr/>
        <a:lstStyle/>
        <a:p>
          <a:endParaRPr lang="en-GB"/>
        </a:p>
      </dgm:t>
    </dgm:pt>
    <dgm:pt modelId="{A293358F-A125-4247-B4C5-855D8DE324C0}">
      <dgm:prSet phldrT="[Text]"/>
      <dgm:spPr>
        <a:solidFill>
          <a:srgbClr val="EC008C"/>
        </a:solidFill>
      </dgm:spPr>
      <dgm:t>
        <a:bodyPr/>
        <a:lstStyle/>
        <a:p>
          <a:r>
            <a:rPr lang="en-GB" b="0" dirty="0">
              <a:solidFill>
                <a:schemeClr val="bg1"/>
              </a:solidFill>
            </a:rPr>
            <a:t>Diagnosis matters</a:t>
          </a:r>
        </a:p>
      </dgm:t>
    </dgm:pt>
    <dgm:pt modelId="{71423843-65A9-453A-9869-095A5FC49768}" type="parTrans" cxnId="{C5BDEFB4-AE23-4195-96C6-3E63E026B321}">
      <dgm:prSet/>
      <dgm:spPr>
        <a:ln>
          <a:noFill/>
        </a:ln>
      </dgm:spPr>
      <dgm:t>
        <a:bodyPr/>
        <a:lstStyle/>
        <a:p>
          <a:endParaRPr lang="en-GB"/>
        </a:p>
      </dgm:t>
    </dgm:pt>
    <dgm:pt modelId="{E0AA9912-5F29-4657-8584-597DD1865E9B}" type="sibTrans" cxnId="{C5BDEFB4-AE23-4195-96C6-3E63E026B321}">
      <dgm:prSet/>
      <dgm:spPr/>
      <dgm:t>
        <a:bodyPr/>
        <a:lstStyle/>
        <a:p>
          <a:endParaRPr lang="en-GB"/>
        </a:p>
      </dgm:t>
    </dgm:pt>
    <dgm:pt modelId="{C0F02D34-4E37-4A27-9EAD-4F1FDF0EF0B9}">
      <dgm:prSet phldrT="[Text]" custT="1"/>
      <dgm:spPr/>
      <dgm:t>
        <a:bodyPr/>
        <a:lstStyle/>
        <a:p>
          <a:r>
            <a:rPr lang="en-GB" sz="1800" dirty="0"/>
            <a:t>early diagnosis important</a:t>
          </a:r>
        </a:p>
      </dgm:t>
    </dgm:pt>
    <dgm:pt modelId="{C88DDBFD-DC4E-422E-8A5C-0F877F59191D}" type="parTrans" cxnId="{57CF890A-26DD-4625-87E8-58DB29E26FEF}">
      <dgm:prSet/>
      <dgm:spPr/>
      <dgm:t>
        <a:bodyPr/>
        <a:lstStyle/>
        <a:p>
          <a:endParaRPr lang="en-GB"/>
        </a:p>
      </dgm:t>
    </dgm:pt>
    <dgm:pt modelId="{1EDF83E8-FCF9-46DB-B752-840CA89D3676}" type="sibTrans" cxnId="{57CF890A-26DD-4625-87E8-58DB29E26FEF}">
      <dgm:prSet/>
      <dgm:spPr/>
      <dgm:t>
        <a:bodyPr/>
        <a:lstStyle/>
        <a:p>
          <a:endParaRPr lang="en-GB"/>
        </a:p>
      </dgm:t>
    </dgm:pt>
    <dgm:pt modelId="{086BFD9D-43F0-4C87-8A95-FBCBF0BC0147}">
      <dgm:prSet phldrT="[Text]" custT="1"/>
      <dgm:spPr/>
      <dgm:t>
        <a:bodyPr/>
        <a:lstStyle/>
        <a:p>
          <a:r>
            <a:rPr lang="en-GB" sz="1800" dirty="0"/>
            <a:t>61% of people who got a diagnosis said it was a relief </a:t>
          </a:r>
        </a:p>
      </dgm:t>
    </dgm:pt>
    <dgm:pt modelId="{54423A85-45CC-426C-83A5-752C2357738D}" type="parTrans" cxnId="{F6ABABF4-CD75-49A8-8A16-CEB2B183F1AE}">
      <dgm:prSet/>
      <dgm:spPr/>
      <dgm:t>
        <a:bodyPr/>
        <a:lstStyle/>
        <a:p>
          <a:endParaRPr lang="en-GB"/>
        </a:p>
      </dgm:t>
    </dgm:pt>
    <dgm:pt modelId="{AE045B02-625A-4786-B214-D8B18A9A8DF8}" type="sibTrans" cxnId="{F6ABABF4-CD75-49A8-8A16-CEB2B183F1AE}">
      <dgm:prSet/>
      <dgm:spPr/>
      <dgm:t>
        <a:bodyPr/>
        <a:lstStyle/>
        <a:p>
          <a:endParaRPr lang="en-GB"/>
        </a:p>
      </dgm:t>
    </dgm:pt>
    <dgm:pt modelId="{26A43CD6-FEC0-4B81-A292-3E42E061ED97}">
      <dgm:prSet phldrT="[Text]"/>
      <dgm:spPr>
        <a:solidFill>
          <a:srgbClr val="EC008C"/>
        </a:solidFill>
      </dgm:spPr>
      <dgm:t>
        <a:bodyPr/>
        <a:lstStyle/>
        <a:p>
          <a:r>
            <a:rPr lang="en-GB" b="0" dirty="0">
              <a:solidFill>
                <a:schemeClr val="bg1"/>
              </a:solidFill>
            </a:rPr>
            <a:t>Mental illness</a:t>
          </a:r>
        </a:p>
      </dgm:t>
    </dgm:pt>
    <dgm:pt modelId="{36DD688B-D7B2-4670-AB4B-E39B05C5E2A9}" type="parTrans" cxnId="{47CF78B9-D5B1-405D-8534-ECA09C05B54F}">
      <dgm:prSet/>
      <dgm:spPr>
        <a:ln>
          <a:noFill/>
        </a:ln>
      </dgm:spPr>
      <dgm:t>
        <a:bodyPr/>
        <a:lstStyle/>
        <a:p>
          <a:endParaRPr lang="en-GB"/>
        </a:p>
      </dgm:t>
    </dgm:pt>
    <dgm:pt modelId="{0DE250B6-FA0F-43DF-AD11-DDE6F227C134}" type="sibTrans" cxnId="{47CF78B9-D5B1-405D-8534-ECA09C05B54F}">
      <dgm:prSet/>
      <dgm:spPr/>
      <dgm:t>
        <a:bodyPr/>
        <a:lstStyle/>
        <a:p>
          <a:endParaRPr lang="en-GB"/>
        </a:p>
      </dgm:t>
    </dgm:pt>
    <dgm:pt modelId="{E1E9AD99-9B7F-4E15-9AB9-39CE8971F534}">
      <dgm:prSet phldrT="[Text]" custT="1"/>
      <dgm:spPr/>
      <dgm:t>
        <a:bodyPr/>
        <a:lstStyle/>
        <a:p>
          <a:r>
            <a:rPr lang="en-GB" sz="1800" dirty="0"/>
            <a:t>50% suffer from anxiety or depression</a:t>
          </a:r>
        </a:p>
      </dgm:t>
    </dgm:pt>
    <dgm:pt modelId="{B6D51686-E6CD-430D-AE67-1DE51BE45534}" type="parTrans" cxnId="{48CD7B39-2A51-47D2-9506-C203EE8761A9}">
      <dgm:prSet/>
      <dgm:spPr/>
      <dgm:t>
        <a:bodyPr/>
        <a:lstStyle/>
        <a:p>
          <a:endParaRPr lang="en-GB"/>
        </a:p>
      </dgm:t>
    </dgm:pt>
    <dgm:pt modelId="{8FF237E9-9754-4D57-9343-114274AD2E1D}" type="sibTrans" cxnId="{48CD7B39-2A51-47D2-9506-C203EE8761A9}">
      <dgm:prSet/>
      <dgm:spPr/>
      <dgm:t>
        <a:bodyPr/>
        <a:lstStyle/>
        <a:p>
          <a:endParaRPr lang="en-GB"/>
        </a:p>
      </dgm:t>
    </dgm:pt>
    <dgm:pt modelId="{2A25A8F7-CD0F-4644-913B-06B3790462B9}">
      <dgm:prSet phldrT="[Text]" custT="1"/>
      <dgm:spPr/>
      <dgm:t>
        <a:bodyPr/>
        <a:lstStyle/>
        <a:p>
          <a:endParaRPr lang="en-GB" sz="2400" dirty="0"/>
        </a:p>
      </dgm:t>
    </dgm:pt>
    <dgm:pt modelId="{1988C57C-58F3-4F1B-B0B0-E0C5A1636441}" type="parTrans" cxnId="{9A83452A-41E8-4EAB-85B8-CAE9F582D640}">
      <dgm:prSet/>
      <dgm:spPr/>
      <dgm:t>
        <a:bodyPr/>
        <a:lstStyle/>
        <a:p>
          <a:endParaRPr lang="en-GB"/>
        </a:p>
      </dgm:t>
    </dgm:pt>
    <dgm:pt modelId="{FCCB52B9-BB1A-48FD-A322-25BB24143773}" type="sibTrans" cxnId="{9A83452A-41E8-4EAB-85B8-CAE9F582D640}">
      <dgm:prSet/>
      <dgm:spPr/>
      <dgm:t>
        <a:bodyPr/>
        <a:lstStyle/>
        <a:p>
          <a:endParaRPr lang="en-GB"/>
        </a:p>
      </dgm:t>
    </dgm:pt>
    <dgm:pt modelId="{21549552-E44A-4773-A08C-CAF35D2E239B}">
      <dgm:prSet phldrT="[Text]" custT="1"/>
      <dgm:spPr/>
      <dgm:t>
        <a:bodyPr/>
        <a:lstStyle/>
        <a:p>
          <a:r>
            <a:rPr lang="en-GB" sz="1800" dirty="0"/>
            <a:t>Autistica report  (2016) Autistic adults without LD are 9 times more likely to die from suicide</a:t>
          </a:r>
        </a:p>
      </dgm:t>
    </dgm:pt>
    <dgm:pt modelId="{1F9CF9AF-A54B-4AA2-B2A0-1045BCDBFFD4}" type="parTrans" cxnId="{07C13F34-B796-4477-BA00-7C007CE51F8D}">
      <dgm:prSet/>
      <dgm:spPr/>
      <dgm:t>
        <a:bodyPr/>
        <a:lstStyle/>
        <a:p>
          <a:endParaRPr lang="en-GB"/>
        </a:p>
      </dgm:t>
    </dgm:pt>
    <dgm:pt modelId="{A4E617E6-F13F-467A-B89C-020AC58627AC}" type="sibTrans" cxnId="{07C13F34-B796-4477-BA00-7C007CE51F8D}">
      <dgm:prSet/>
      <dgm:spPr/>
      <dgm:t>
        <a:bodyPr/>
        <a:lstStyle/>
        <a:p>
          <a:endParaRPr lang="en-GB"/>
        </a:p>
      </dgm:t>
    </dgm:pt>
    <dgm:pt modelId="{C9AAAE33-36AC-4065-B54A-85DD7A9BCB91}">
      <dgm:prSet phldrT="[Text]" custT="1"/>
      <dgm:spPr/>
      <dgm:t>
        <a:bodyPr/>
        <a:lstStyle/>
        <a:p>
          <a:endParaRPr lang="en-GB" sz="1800" dirty="0"/>
        </a:p>
      </dgm:t>
    </dgm:pt>
    <dgm:pt modelId="{1A4AB427-6DE3-4A8F-811A-0B379E835411}" type="parTrans" cxnId="{96DB2A85-924B-4494-AB9B-1A8AD3EFA4F3}">
      <dgm:prSet/>
      <dgm:spPr/>
      <dgm:t>
        <a:bodyPr/>
        <a:lstStyle/>
        <a:p>
          <a:endParaRPr lang="en-GB"/>
        </a:p>
      </dgm:t>
    </dgm:pt>
    <dgm:pt modelId="{3C68FD67-5A16-4508-87BA-FD904D773661}" type="sibTrans" cxnId="{96DB2A85-924B-4494-AB9B-1A8AD3EFA4F3}">
      <dgm:prSet/>
      <dgm:spPr/>
      <dgm:t>
        <a:bodyPr/>
        <a:lstStyle/>
        <a:p>
          <a:endParaRPr lang="en-GB"/>
        </a:p>
      </dgm:t>
    </dgm:pt>
    <dgm:pt modelId="{EE5222F4-5508-4BC3-92B4-B8B8301F7969}">
      <dgm:prSet phldrT="[Text]" custT="1"/>
      <dgm:spPr/>
      <dgm:t>
        <a:bodyPr/>
        <a:lstStyle/>
        <a:p>
          <a:endParaRPr lang="en-GB" sz="1800" dirty="0"/>
        </a:p>
      </dgm:t>
    </dgm:pt>
    <dgm:pt modelId="{CC3BD6D9-92B5-4243-9E91-DE47EED16FBD}" type="parTrans" cxnId="{2E0695A9-656E-4F94-82B1-37EB894CDECA}">
      <dgm:prSet/>
      <dgm:spPr/>
      <dgm:t>
        <a:bodyPr/>
        <a:lstStyle/>
        <a:p>
          <a:endParaRPr lang="en-GB"/>
        </a:p>
      </dgm:t>
    </dgm:pt>
    <dgm:pt modelId="{2475DC6A-CBE0-43CC-83CF-6D463E8DD471}" type="sibTrans" cxnId="{2E0695A9-656E-4F94-82B1-37EB894CDECA}">
      <dgm:prSet/>
      <dgm:spPr/>
      <dgm:t>
        <a:bodyPr/>
        <a:lstStyle/>
        <a:p>
          <a:endParaRPr lang="en-GB"/>
        </a:p>
      </dgm:t>
    </dgm:pt>
    <dgm:pt modelId="{290FF176-F581-4C80-99A7-69343A425E29}" type="pres">
      <dgm:prSet presAssocID="{CCFBB9BC-9171-4E65-A52A-FDBA099B3369}" presName="composite" presStyleCnt="0">
        <dgm:presLayoutVars>
          <dgm:chMax val="5"/>
          <dgm:dir/>
          <dgm:animLvl val="ctr"/>
          <dgm:resizeHandles val="exact"/>
        </dgm:presLayoutVars>
      </dgm:prSet>
      <dgm:spPr/>
    </dgm:pt>
    <dgm:pt modelId="{88D8345F-13A5-497C-B1A1-7F26E8B65CE3}" type="pres">
      <dgm:prSet presAssocID="{CCFBB9BC-9171-4E65-A52A-FDBA099B3369}" presName="cycle" presStyleCnt="0"/>
      <dgm:spPr/>
    </dgm:pt>
    <dgm:pt modelId="{86429A0C-A449-4E74-92EC-9090C8A4480B}" type="pres">
      <dgm:prSet presAssocID="{CCFBB9BC-9171-4E65-A52A-FDBA099B3369}" presName="centerShape" presStyleCnt="0"/>
      <dgm:spPr/>
    </dgm:pt>
    <dgm:pt modelId="{113F2C29-C8B5-4452-8061-A79723B138B3}" type="pres">
      <dgm:prSet presAssocID="{CCFBB9BC-9171-4E65-A52A-FDBA099B3369}" presName="connSite" presStyleLbl="node1" presStyleIdx="0" presStyleCnt="4"/>
      <dgm:spPr/>
    </dgm:pt>
    <dgm:pt modelId="{A5514977-489B-4F6C-B690-E84A1645268C}" type="pres">
      <dgm:prSet presAssocID="{CCFBB9BC-9171-4E65-A52A-FDBA099B3369}" presName="visible" presStyleLbl="node1" presStyleIdx="0" presStyleCnt="4" custScaleX="101763" custLinFactNeighborX="-15448" custLinFactNeighborY="-8607"/>
      <dgm:spPr>
        <a:prstGeom prst="rect">
          <a:avLst/>
        </a:prstGeom>
        <a:noFill/>
      </dgm:spPr>
    </dgm:pt>
    <dgm:pt modelId="{783F769F-A93E-4194-9AA7-BE1883233756}" type="pres">
      <dgm:prSet presAssocID="{7B980754-34E3-4A75-A723-DA5F745FDB9F}" presName="Name25" presStyleLbl="parChTrans1D1" presStyleIdx="0" presStyleCnt="3"/>
      <dgm:spPr/>
    </dgm:pt>
    <dgm:pt modelId="{241BA398-C518-4701-BC14-6A5CB5DBAB63}" type="pres">
      <dgm:prSet presAssocID="{2A54FF96-293A-4FFD-AA08-B3377DB28F39}" presName="node" presStyleCnt="0"/>
      <dgm:spPr/>
    </dgm:pt>
    <dgm:pt modelId="{BEB8BFEE-B712-4DB2-BB36-494EB601CCD0}" type="pres">
      <dgm:prSet presAssocID="{2A54FF96-293A-4FFD-AA08-B3377DB28F39}" presName="parentNode" presStyleLbl="node1" presStyleIdx="1" presStyleCnt="4" custLinFactNeighborX="-3186" custLinFactNeighborY="-10">
        <dgm:presLayoutVars>
          <dgm:chMax val="1"/>
          <dgm:bulletEnabled val="1"/>
        </dgm:presLayoutVars>
      </dgm:prSet>
      <dgm:spPr>
        <a:prstGeom prst="rect">
          <a:avLst/>
        </a:prstGeom>
      </dgm:spPr>
    </dgm:pt>
    <dgm:pt modelId="{A50FEB0C-5900-41F4-9162-162C49E71D03}" type="pres">
      <dgm:prSet presAssocID="{2A54FF96-293A-4FFD-AA08-B3377DB28F39}" presName="childNode" presStyleLbl="revTx" presStyleIdx="0" presStyleCnt="3">
        <dgm:presLayoutVars>
          <dgm:bulletEnabled val="1"/>
        </dgm:presLayoutVars>
      </dgm:prSet>
      <dgm:spPr/>
    </dgm:pt>
    <dgm:pt modelId="{E7D29F4D-3CEF-4469-931F-D3ED958484DB}" type="pres">
      <dgm:prSet presAssocID="{71423843-65A9-453A-9869-095A5FC49768}" presName="Name25" presStyleLbl="parChTrans1D1" presStyleIdx="1" presStyleCnt="3"/>
      <dgm:spPr/>
    </dgm:pt>
    <dgm:pt modelId="{982DBE9A-2536-49D8-8618-EFA6A19EE616}" type="pres">
      <dgm:prSet presAssocID="{A293358F-A125-4247-B4C5-855D8DE324C0}" presName="node" presStyleCnt="0"/>
      <dgm:spPr/>
    </dgm:pt>
    <dgm:pt modelId="{95699E1B-3115-44B6-A38E-FF6FB24F3C1F}" type="pres">
      <dgm:prSet presAssocID="{A293358F-A125-4247-B4C5-855D8DE324C0}" presName="parentNode" presStyleLbl="node1" presStyleIdx="2" presStyleCnt="4" custLinFactNeighborX="-36266">
        <dgm:presLayoutVars>
          <dgm:chMax val="1"/>
          <dgm:bulletEnabled val="1"/>
        </dgm:presLayoutVars>
      </dgm:prSet>
      <dgm:spPr>
        <a:prstGeom prst="rect">
          <a:avLst/>
        </a:prstGeom>
      </dgm:spPr>
    </dgm:pt>
    <dgm:pt modelId="{582341D4-C32C-4BF9-A65C-2A898350BCEB}" type="pres">
      <dgm:prSet presAssocID="{A293358F-A125-4247-B4C5-855D8DE324C0}" presName="childNode" presStyleLbl="revTx" presStyleIdx="1" presStyleCnt="3">
        <dgm:presLayoutVars>
          <dgm:bulletEnabled val="1"/>
        </dgm:presLayoutVars>
      </dgm:prSet>
      <dgm:spPr/>
    </dgm:pt>
    <dgm:pt modelId="{E8CD0FBA-20F4-4806-99DA-7F623CD91F78}" type="pres">
      <dgm:prSet presAssocID="{36DD688B-D7B2-4670-AB4B-E39B05C5E2A9}" presName="Name25" presStyleLbl="parChTrans1D1" presStyleIdx="2" presStyleCnt="3"/>
      <dgm:spPr/>
    </dgm:pt>
    <dgm:pt modelId="{20454E0B-145C-43D9-BD4C-1F41BD429CDB}" type="pres">
      <dgm:prSet presAssocID="{26A43CD6-FEC0-4B81-A292-3E42E061ED97}" presName="node" presStyleCnt="0"/>
      <dgm:spPr/>
    </dgm:pt>
    <dgm:pt modelId="{5E62C222-B587-4E37-A744-63B613C87FF0}" type="pres">
      <dgm:prSet presAssocID="{26A43CD6-FEC0-4B81-A292-3E42E061ED97}" presName="parentNode" presStyleLbl="node1" presStyleIdx="3" presStyleCnt="4">
        <dgm:presLayoutVars>
          <dgm:chMax val="1"/>
          <dgm:bulletEnabled val="1"/>
        </dgm:presLayoutVars>
      </dgm:prSet>
      <dgm:spPr>
        <a:prstGeom prst="rect">
          <a:avLst/>
        </a:prstGeom>
      </dgm:spPr>
    </dgm:pt>
    <dgm:pt modelId="{B22EE0B5-8650-400E-84C8-0AFDE684F9E9}" type="pres">
      <dgm:prSet presAssocID="{26A43CD6-FEC0-4B81-A292-3E42E061ED97}" presName="childNode" presStyleLbl="revTx" presStyleIdx="2" presStyleCnt="3">
        <dgm:presLayoutVars>
          <dgm:bulletEnabled val="1"/>
        </dgm:presLayoutVars>
      </dgm:prSet>
      <dgm:spPr/>
    </dgm:pt>
  </dgm:ptLst>
  <dgm:cxnLst>
    <dgm:cxn modelId="{9F472E01-6076-4D42-A70E-B3B674547DCE}" type="presOf" srcId="{71423843-65A9-453A-9869-095A5FC49768}" destId="{E7D29F4D-3CEF-4469-931F-D3ED958484DB}" srcOrd="0" destOrd="0" presId="urn:microsoft.com/office/officeart/2005/8/layout/radial2"/>
    <dgm:cxn modelId="{79B02506-49BA-4C81-97E9-13967CBECE8B}" srcId="{CCFBB9BC-9171-4E65-A52A-FDBA099B3369}" destId="{2A54FF96-293A-4FFD-AA08-B3377DB28F39}" srcOrd="0" destOrd="0" parTransId="{7B980754-34E3-4A75-A723-DA5F745FDB9F}" sibTransId="{AB0238A6-71BE-4C76-A1D1-C545A1E243BB}"/>
    <dgm:cxn modelId="{1B445207-C926-4E43-8E30-76B31229EE1F}" type="presOf" srcId="{086BFD9D-43F0-4C87-8A95-FBCBF0BC0147}" destId="{582341D4-C32C-4BF9-A65C-2A898350BCEB}" srcOrd="0" destOrd="1" presId="urn:microsoft.com/office/officeart/2005/8/layout/radial2"/>
    <dgm:cxn modelId="{13407408-1AC1-4EFD-A3F8-1115F0EF35AB}" type="presOf" srcId="{21549552-E44A-4773-A08C-CAF35D2E239B}" destId="{B22EE0B5-8650-400E-84C8-0AFDE684F9E9}" srcOrd="0" destOrd="1" presId="urn:microsoft.com/office/officeart/2005/8/layout/radial2"/>
    <dgm:cxn modelId="{57CF890A-26DD-4625-87E8-58DB29E26FEF}" srcId="{A293358F-A125-4247-B4C5-855D8DE324C0}" destId="{C0F02D34-4E37-4A27-9EAD-4F1FDF0EF0B9}" srcOrd="0" destOrd="0" parTransId="{C88DDBFD-DC4E-422E-8A5C-0F877F59191D}" sibTransId="{1EDF83E8-FCF9-46DB-B752-840CA89D3676}"/>
    <dgm:cxn modelId="{D9D9BF11-FA92-44F8-9730-CD0293B0C4FC}" type="presOf" srcId="{E1E9AD99-9B7F-4E15-9AB9-39CE8971F534}" destId="{B22EE0B5-8650-400E-84C8-0AFDE684F9E9}" srcOrd="0" destOrd="0" presId="urn:microsoft.com/office/officeart/2005/8/layout/radial2"/>
    <dgm:cxn modelId="{7A443014-04A7-4DE6-9882-EBE3D0DF5514}" type="presOf" srcId="{2A54FF96-293A-4FFD-AA08-B3377DB28F39}" destId="{BEB8BFEE-B712-4DB2-BB36-494EB601CCD0}" srcOrd="0" destOrd="0" presId="urn:microsoft.com/office/officeart/2005/8/layout/radial2"/>
    <dgm:cxn modelId="{C3C95E27-3060-4D20-BBF0-92BDBD40553F}" type="presOf" srcId="{36DD688B-D7B2-4670-AB4B-E39B05C5E2A9}" destId="{E8CD0FBA-20F4-4806-99DA-7F623CD91F78}" srcOrd="0" destOrd="0" presId="urn:microsoft.com/office/officeart/2005/8/layout/radial2"/>
    <dgm:cxn modelId="{9A83452A-41E8-4EAB-85B8-CAE9F582D640}" srcId="{26A43CD6-FEC0-4B81-A292-3E42E061ED97}" destId="{2A25A8F7-CD0F-4644-913B-06B3790462B9}" srcOrd="2" destOrd="0" parTransId="{1988C57C-58F3-4F1B-B0B0-E0C5A1636441}" sibTransId="{FCCB52B9-BB1A-48FD-A322-25BB24143773}"/>
    <dgm:cxn modelId="{07C13F34-B796-4477-BA00-7C007CE51F8D}" srcId="{26A43CD6-FEC0-4B81-A292-3E42E061ED97}" destId="{21549552-E44A-4773-A08C-CAF35D2E239B}" srcOrd="1" destOrd="0" parTransId="{1F9CF9AF-A54B-4AA2-B2A0-1045BCDBFFD4}" sibTransId="{A4E617E6-F13F-467A-B89C-020AC58627AC}"/>
    <dgm:cxn modelId="{D6AB7037-8249-4587-86DF-302ACCAA09B9}" type="presOf" srcId="{7BAFF30C-8C97-4BF9-8507-2B43A833E961}" destId="{A50FEB0C-5900-41F4-9162-162C49E71D03}" srcOrd="0" destOrd="0" presId="urn:microsoft.com/office/officeart/2005/8/layout/radial2"/>
    <dgm:cxn modelId="{48CD7B39-2A51-47D2-9506-C203EE8761A9}" srcId="{26A43CD6-FEC0-4B81-A292-3E42E061ED97}" destId="{E1E9AD99-9B7F-4E15-9AB9-39CE8971F534}" srcOrd="0" destOrd="0" parTransId="{B6D51686-E6CD-430D-AE67-1DE51BE45534}" sibTransId="{8FF237E9-9754-4D57-9343-114274AD2E1D}"/>
    <dgm:cxn modelId="{EF68C139-FC0B-43EB-9418-C9FEC3C90213}" type="presOf" srcId="{C0F02D34-4E37-4A27-9EAD-4F1FDF0EF0B9}" destId="{582341D4-C32C-4BF9-A65C-2A898350BCEB}" srcOrd="0" destOrd="0" presId="urn:microsoft.com/office/officeart/2005/8/layout/radial2"/>
    <dgm:cxn modelId="{8B07DF3D-E882-4551-9272-3D2A6591EA25}" srcId="{2A54FF96-293A-4FFD-AA08-B3377DB28F39}" destId="{7BAFF30C-8C97-4BF9-8507-2B43A833E961}" srcOrd="0" destOrd="0" parTransId="{AF04117E-6899-4F0B-8BA9-E0FD97F3DA74}" sibTransId="{C2C4B312-5E64-4B3F-8EC6-7248FF877264}"/>
    <dgm:cxn modelId="{11999A6A-34F3-410F-8162-2781391628A5}" type="presOf" srcId="{10CDFD17-2D79-400B-8B3E-8571001A9580}" destId="{A50FEB0C-5900-41F4-9162-162C49E71D03}" srcOrd="0" destOrd="1" presId="urn:microsoft.com/office/officeart/2005/8/layout/radial2"/>
    <dgm:cxn modelId="{79F9A376-4A31-482F-A1E5-CF26F7B31F96}" type="presOf" srcId="{EE5222F4-5508-4BC3-92B4-B8B8301F7969}" destId="{582341D4-C32C-4BF9-A65C-2A898350BCEB}" srcOrd="0" destOrd="2" presId="urn:microsoft.com/office/officeart/2005/8/layout/radial2"/>
    <dgm:cxn modelId="{01A6A977-A10A-4549-99B1-2C9F61D4F0F8}" type="presOf" srcId="{A293358F-A125-4247-B4C5-855D8DE324C0}" destId="{95699E1B-3115-44B6-A38E-FF6FB24F3C1F}" srcOrd="0" destOrd="0" presId="urn:microsoft.com/office/officeart/2005/8/layout/radial2"/>
    <dgm:cxn modelId="{96DB2A85-924B-4494-AB9B-1A8AD3EFA4F3}" srcId="{A293358F-A125-4247-B4C5-855D8DE324C0}" destId="{C9AAAE33-36AC-4065-B54A-85DD7A9BCB91}" srcOrd="3" destOrd="0" parTransId="{1A4AB427-6DE3-4A8F-811A-0B379E835411}" sibTransId="{3C68FD67-5A16-4508-87BA-FD904D773661}"/>
    <dgm:cxn modelId="{18AB3E94-637E-41C6-875A-CF8A4763A802}" type="presOf" srcId="{7B980754-34E3-4A75-A723-DA5F745FDB9F}" destId="{783F769F-A93E-4194-9AA7-BE1883233756}" srcOrd="0" destOrd="0" presId="urn:microsoft.com/office/officeart/2005/8/layout/radial2"/>
    <dgm:cxn modelId="{A745FA9D-96D0-48FD-B5D2-DF7EBC3B0E7E}" type="presOf" srcId="{C9AAAE33-36AC-4065-B54A-85DD7A9BCB91}" destId="{582341D4-C32C-4BF9-A65C-2A898350BCEB}" srcOrd="0" destOrd="3" presId="urn:microsoft.com/office/officeart/2005/8/layout/radial2"/>
    <dgm:cxn modelId="{2E0695A9-656E-4F94-82B1-37EB894CDECA}" srcId="{A293358F-A125-4247-B4C5-855D8DE324C0}" destId="{EE5222F4-5508-4BC3-92B4-B8B8301F7969}" srcOrd="2" destOrd="0" parTransId="{CC3BD6D9-92B5-4243-9E91-DE47EED16FBD}" sibTransId="{2475DC6A-CBE0-43CC-83CF-6D463E8DD471}"/>
    <dgm:cxn modelId="{599B82AF-0910-4BE8-A7B5-B89E5F5FCAE7}" type="presOf" srcId="{CCFBB9BC-9171-4E65-A52A-FDBA099B3369}" destId="{290FF176-F581-4C80-99A7-69343A425E29}" srcOrd="0" destOrd="0" presId="urn:microsoft.com/office/officeart/2005/8/layout/radial2"/>
    <dgm:cxn modelId="{BC25C5B0-A3D1-4815-A68B-38CB0E5A3EFB}" type="presOf" srcId="{26A43CD6-FEC0-4B81-A292-3E42E061ED97}" destId="{5E62C222-B587-4E37-A744-63B613C87FF0}" srcOrd="0" destOrd="0" presId="urn:microsoft.com/office/officeart/2005/8/layout/radial2"/>
    <dgm:cxn modelId="{C5BDEFB4-AE23-4195-96C6-3E63E026B321}" srcId="{CCFBB9BC-9171-4E65-A52A-FDBA099B3369}" destId="{A293358F-A125-4247-B4C5-855D8DE324C0}" srcOrd="1" destOrd="0" parTransId="{71423843-65A9-453A-9869-095A5FC49768}" sibTransId="{E0AA9912-5F29-4657-8584-597DD1865E9B}"/>
    <dgm:cxn modelId="{47CF78B9-D5B1-405D-8534-ECA09C05B54F}" srcId="{CCFBB9BC-9171-4E65-A52A-FDBA099B3369}" destId="{26A43CD6-FEC0-4B81-A292-3E42E061ED97}" srcOrd="2" destOrd="0" parTransId="{36DD688B-D7B2-4670-AB4B-E39B05C5E2A9}" sibTransId="{0DE250B6-FA0F-43DF-AD11-DDE6F227C134}"/>
    <dgm:cxn modelId="{B3009BD3-AAF7-4A88-99E9-2424246DBF4E}" srcId="{2A54FF96-293A-4FFD-AA08-B3377DB28F39}" destId="{10CDFD17-2D79-400B-8B3E-8571001A9580}" srcOrd="1" destOrd="0" parTransId="{A0A64E8F-13CC-4128-BAFA-9535E485FCF3}" sibTransId="{5A4A578E-FA06-4449-B8EA-098BC57F5679}"/>
    <dgm:cxn modelId="{FEFAC9EC-67B3-4387-B437-49D227DD62FA}" type="presOf" srcId="{2A25A8F7-CD0F-4644-913B-06B3790462B9}" destId="{B22EE0B5-8650-400E-84C8-0AFDE684F9E9}" srcOrd="0" destOrd="2" presId="urn:microsoft.com/office/officeart/2005/8/layout/radial2"/>
    <dgm:cxn modelId="{F6ABABF4-CD75-49A8-8A16-CEB2B183F1AE}" srcId="{A293358F-A125-4247-B4C5-855D8DE324C0}" destId="{086BFD9D-43F0-4C87-8A95-FBCBF0BC0147}" srcOrd="1" destOrd="0" parTransId="{54423A85-45CC-426C-83A5-752C2357738D}" sibTransId="{AE045B02-625A-4786-B214-D8B18A9A8DF8}"/>
    <dgm:cxn modelId="{CFDE32D5-AE3C-4BE4-A677-9EE367D60A6F}" type="presParOf" srcId="{290FF176-F581-4C80-99A7-69343A425E29}" destId="{88D8345F-13A5-497C-B1A1-7F26E8B65CE3}" srcOrd="0" destOrd="0" presId="urn:microsoft.com/office/officeart/2005/8/layout/radial2"/>
    <dgm:cxn modelId="{38A24F28-A1CE-4E53-B204-B1D0DF505E46}" type="presParOf" srcId="{88D8345F-13A5-497C-B1A1-7F26E8B65CE3}" destId="{86429A0C-A449-4E74-92EC-9090C8A4480B}" srcOrd="0" destOrd="0" presId="urn:microsoft.com/office/officeart/2005/8/layout/radial2"/>
    <dgm:cxn modelId="{E3B03741-7449-4475-9474-3CE13771849B}" type="presParOf" srcId="{86429A0C-A449-4E74-92EC-9090C8A4480B}" destId="{113F2C29-C8B5-4452-8061-A79723B138B3}" srcOrd="0" destOrd="0" presId="urn:microsoft.com/office/officeart/2005/8/layout/radial2"/>
    <dgm:cxn modelId="{FACE8EA3-55B1-43AE-86BF-4ECB8F772AE2}" type="presParOf" srcId="{86429A0C-A449-4E74-92EC-9090C8A4480B}" destId="{A5514977-489B-4F6C-B690-E84A1645268C}" srcOrd="1" destOrd="0" presId="urn:microsoft.com/office/officeart/2005/8/layout/radial2"/>
    <dgm:cxn modelId="{3C06B9AF-553C-4731-A33D-C58F5456BC87}" type="presParOf" srcId="{88D8345F-13A5-497C-B1A1-7F26E8B65CE3}" destId="{783F769F-A93E-4194-9AA7-BE1883233756}" srcOrd="1" destOrd="0" presId="urn:microsoft.com/office/officeart/2005/8/layout/radial2"/>
    <dgm:cxn modelId="{597867D2-23F3-4A10-A787-C798FCFADDBF}" type="presParOf" srcId="{88D8345F-13A5-497C-B1A1-7F26E8B65CE3}" destId="{241BA398-C518-4701-BC14-6A5CB5DBAB63}" srcOrd="2" destOrd="0" presId="urn:microsoft.com/office/officeart/2005/8/layout/radial2"/>
    <dgm:cxn modelId="{F65D3588-7F69-481B-8CFA-B0D83612DF60}" type="presParOf" srcId="{241BA398-C518-4701-BC14-6A5CB5DBAB63}" destId="{BEB8BFEE-B712-4DB2-BB36-494EB601CCD0}" srcOrd="0" destOrd="0" presId="urn:microsoft.com/office/officeart/2005/8/layout/radial2"/>
    <dgm:cxn modelId="{8792CE55-06EC-47A1-A595-CB24BE823201}" type="presParOf" srcId="{241BA398-C518-4701-BC14-6A5CB5DBAB63}" destId="{A50FEB0C-5900-41F4-9162-162C49E71D03}" srcOrd="1" destOrd="0" presId="urn:microsoft.com/office/officeart/2005/8/layout/radial2"/>
    <dgm:cxn modelId="{609F649D-2AE3-465C-9FAC-ADDBBE510BDD}" type="presParOf" srcId="{88D8345F-13A5-497C-B1A1-7F26E8B65CE3}" destId="{E7D29F4D-3CEF-4469-931F-D3ED958484DB}" srcOrd="3" destOrd="0" presId="urn:microsoft.com/office/officeart/2005/8/layout/radial2"/>
    <dgm:cxn modelId="{A2C3E760-2D49-4265-B3E1-69C5AF2C2F34}" type="presParOf" srcId="{88D8345F-13A5-497C-B1A1-7F26E8B65CE3}" destId="{982DBE9A-2536-49D8-8618-EFA6A19EE616}" srcOrd="4" destOrd="0" presId="urn:microsoft.com/office/officeart/2005/8/layout/radial2"/>
    <dgm:cxn modelId="{90DD1695-0DBE-430A-A392-4367F0DF3506}" type="presParOf" srcId="{982DBE9A-2536-49D8-8618-EFA6A19EE616}" destId="{95699E1B-3115-44B6-A38E-FF6FB24F3C1F}" srcOrd="0" destOrd="0" presId="urn:microsoft.com/office/officeart/2005/8/layout/radial2"/>
    <dgm:cxn modelId="{DF76D7D7-4FF6-4DE3-93D1-68F7109AB7FF}" type="presParOf" srcId="{982DBE9A-2536-49D8-8618-EFA6A19EE616}" destId="{582341D4-C32C-4BF9-A65C-2A898350BCEB}" srcOrd="1" destOrd="0" presId="urn:microsoft.com/office/officeart/2005/8/layout/radial2"/>
    <dgm:cxn modelId="{D566DED7-6B95-493B-A11C-D4E443203584}" type="presParOf" srcId="{88D8345F-13A5-497C-B1A1-7F26E8B65CE3}" destId="{E8CD0FBA-20F4-4806-99DA-7F623CD91F78}" srcOrd="5" destOrd="0" presId="urn:microsoft.com/office/officeart/2005/8/layout/radial2"/>
    <dgm:cxn modelId="{E8FC14EE-F756-44F2-B80E-79A52068EBEE}" type="presParOf" srcId="{88D8345F-13A5-497C-B1A1-7F26E8B65CE3}" destId="{20454E0B-145C-43D9-BD4C-1F41BD429CDB}" srcOrd="6" destOrd="0" presId="urn:microsoft.com/office/officeart/2005/8/layout/radial2"/>
    <dgm:cxn modelId="{DB569DF7-8EDC-4ABA-9701-DD8F7DDC1F0F}" type="presParOf" srcId="{20454E0B-145C-43D9-BD4C-1F41BD429CDB}" destId="{5E62C222-B587-4E37-A744-63B613C87FF0}" srcOrd="0" destOrd="0" presId="urn:microsoft.com/office/officeart/2005/8/layout/radial2"/>
    <dgm:cxn modelId="{F6631FF7-C85E-4130-AC58-FB869502515B}" type="presParOf" srcId="{20454E0B-145C-43D9-BD4C-1F41BD429CDB}" destId="{B22EE0B5-8650-400E-84C8-0AFDE684F9E9}"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71A08-FD73-463D-8C6F-DD1865E8E72D}">
      <dsp:nvSpPr>
        <dsp:cNvPr id="0" name=""/>
        <dsp:cNvSpPr/>
      </dsp:nvSpPr>
      <dsp:spPr>
        <a:xfrm>
          <a:off x="1457183" y="576062"/>
          <a:ext cx="4778450" cy="4778450"/>
        </a:xfrm>
        <a:prstGeom prst="pie">
          <a:avLst>
            <a:gd name="adj1" fmla="val 16200000"/>
            <a:gd name="adj2" fmla="val 19800000"/>
          </a:avLst>
        </a:prstGeom>
        <a:solidFill>
          <a:srgbClr val="EC008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0" kern="1200" dirty="0"/>
            <a:t>The right support at the right time</a:t>
          </a:r>
        </a:p>
      </dsp:txBody>
      <dsp:txXfrm>
        <a:off x="3897606" y="1088039"/>
        <a:ext cx="1393714" cy="1023953"/>
      </dsp:txXfrm>
    </dsp:sp>
    <dsp:sp modelId="{13919AB3-4928-4D0F-B20F-62D89936F8EA}">
      <dsp:nvSpPr>
        <dsp:cNvPr id="0" name=""/>
        <dsp:cNvSpPr/>
      </dsp:nvSpPr>
      <dsp:spPr>
        <a:xfrm>
          <a:off x="1464102" y="578249"/>
          <a:ext cx="4778450" cy="4778450"/>
        </a:xfrm>
        <a:prstGeom prst="pie">
          <a:avLst>
            <a:gd name="adj1" fmla="val 19800000"/>
            <a:gd name="adj2" fmla="val 180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Choice and control</a:t>
          </a:r>
        </a:p>
      </dsp:txBody>
      <dsp:txXfrm>
        <a:off x="4735066" y="2483941"/>
        <a:ext cx="1444912" cy="967067"/>
      </dsp:txXfrm>
    </dsp:sp>
    <dsp:sp modelId="{B305FA06-50FF-4A15-99B2-38D8DF85455A}">
      <dsp:nvSpPr>
        <dsp:cNvPr id="0" name=""/>
        <dsp:cNvSpPr/>
      </dsp:nvSpPr>
      <dsp:spPr>
        <a:xfrm>
          <a:off x="1464102" y="578249"/>
          <a:ext cx="4778450" cy="4778450"/>
        </a:xfrm>
        <a:prstGeom prst="pie">
          <a:avLst>
            <a:gd name="adj1" fmla="val 1800000"/>
            <a:gd name="adj2" fmla="val 5400000"/>
          </a:avLst>
        </a:prstGeom>
        <a:solidFill>
          <a:srgbClr val="EC008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Meaningful activity and employment</a:t>
          </a:r>
        </a:p>
      </dsp:txBody>
      <dsp:txXfrm>
        <a:off x="3904525" y="3820769"/>
        <a:ext cx="1393714" cy="1023953"/>
      </dsp:txXfrm>
    </dsp:sp>
    <dsp:sp modelId="{DBC8D0B4-5A7F-417F-8945-D03628EB1017}">
      <dsp:nvSpPr>
        <dsp:cNvPr id="0" name=""/>
        <dsp:cNvSpPr/>
      </dsp:nvSpPr>
      <dsp:spPr>
        <a:xfrm>
          <a:off x="1464102" y="578249"/>
          <a:ext cx="4778450" cy="4778450"/>
        </a:xfrm>
        <a:prstGeom prst="pie">
          <a:avLst>
            <a:gd name="adj1" fmla="val 5400000"/>
            <a:gd name="adj2" fmla="val 900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0" kern="1200" dirty="0"/>
            <a:t>Good health and emotional well-being</a:t>
          </a:r>
        </a:p>
      </dsp:txBody>
      <dsp:txXfrm>
        <a:off x="2408415" y="3820769"/>
        <a:ext cx="1393714" cy="1023953"/>
      </dsp:txXfrm>
    </dsp:sp>
    <dsp:sp modelId="{6AFE76F1-9C7B-4BF5-B887-D05EC952DF9C}">
      <dsp:nvSpPr>
        <dsp:cNvPr id="0" name=""/>
        <dsp:cNvSpPr/>
      </dsp:nvSpPr>
      <dsp:spPr>
        <a:xfrm>
          <a:off x="1458464" y="576051"/>
          <a:ext cx="4778450" cy="4778450"/>
        </a:xfrm>
        <a:prstGeom prst="pie">
          <a:avLst>
            <a:gd name="adj1" fmla="val 9000000"/>
            <a:gd name="adj2" fmla="val 12600000"/>
          </a:avLst>
        </a:prstGeom>
        <a:solidFill>
          <a:srgbClr val="F1729E"/>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Inclusion in local communities </a:t>
          </a:r>
        </a:p>
      </dsp:txBody>
      <dsp:txXfrm>
        <a:off x="1532416" y="2481743"/>
        <a:ext cx="1444912" cy="967067"/>
      </dsp:txXfrm>
    </dsp:sp>
    <dsp:sp modelId="{CF17FBE8-410F-4FCB-91A2-75697FF1C90D}">
      <dsp:nvSpPr>
        <dsp:cNvPr id="0" name=""/>
        <dsp:cNvSpPr/>
      </dsp:nvSpPr>
      <dsp:spPr>
        <a:xfrm>
          <a:off x="1443555" y="576051"/>
          <a:ext cx="4778450" cy="4778450"/>
        </a:xfrm>
        <a:prstGeom prst="pie">
          <a:avLst>
            <a:gd name="adj1" fmla="val 12600000"/>
            <a:gd name="adj2" fmla="val 1620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Acceptance and understanding</a:t>
          </a:r>
        </a:p>
      </dsp:txBody>
      <dsp:txXfrm>
        <a:off x="2387868" y="1088028"/>
        <a:ext cx="1393714" cy="1023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D0FBA-20F4-4806-99DA-7F623CD91F78}">
      <dsp:nvSpPr>
        <dsp:cNvPr id="0" name=""/>
        <dsp:cNvSpPr/>
      </dsp:nvSpPr>
      <dsp:spPr>
        <a:xfrm rot="2561435">
          <a:off x="2461034" y="3482040"/>
          <a:ext cx="754449" cy="56250"/>
        </a:xfrm>
        <a:custGeom>
          <a:avLst/>
          <a:gdLst/>
          <a:ahLst/>
          <a:cxnLst/>
          <a:rect l="0" t="0" r="0" b="0"/>
          <a:pathLst>
            <a:path>
              <a:moveTo>
                <a:pt x="0" y="28125"/>
              </a:moveTo>
              <a:lnTo>
                <a:pt x="754449" y="28125"/>
              </a:lnTo>
            </a:path>
          </a:pathLst>
        </a:custGeom>
        <a:noFill/>
        <a:ln w="25400" cap="flat" cmpd="sng" algn="ctr">
          <a:no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7D29F4D-3CEF-4469-931F-D3ED958484DB}">
      <dsp:nvSpPr>
        <dsp:cNvPr id="0" name=""/>
        <dsp:cNvSpPr/>
      </dsp:nvSpPr>
      <dsp:spPr>
        <a:xfrm>
          <a:off x="2560989" y="2456151"/>
          <a:ext cx="319332" cy="56250"/>
        </a:xfrm>
        <a:custGeom>
          <a:avLst/>
          <a:gdLst/>
          <a:ahLst/>
          <a:cxnLst/>
          <a:rect l="0" t="0" r="0" b="0"/>
          <a:pathLst>
            <a:path>
              <a:moveTo>
                <a:pt x="0" y="28125"/>
              </a:moveTo>
              <a:lnTo>
                <a:pt x="319332" y="28125"/>
              </a:lnTo>
            </a:path>
          </a:pathLst>
        </a:custGeom>
        <a:noFill/>
        <a:ln w="25400" cap="flat" cmpd="sng" algn="ctr">
          <a:no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3F769F-A93E-4194-9AA7-BE1883233756}">
      <dsp:nvSpPr>
        <dsp:cNvPr id="0" name=""/>
        <dsp:cNvSpPr/>
      </dsp:nvSpPr>
      <dsp:spPr>
        <a:xfrm rot="19038565">
          <a:off x="2461034" y="1430261"/>
          <a:ext cx="754449" cy="56250"/>
        </a:xfrm>
        <a:custGeom>
          <a:avLst/>
          <a:gdLst/>
          <a:ahLst/>
          <a:cxnLst/>
          <a:rect l="0" t="0" r="0" b="0"/>
          <a:pathLst>
            <a:path>
              <a:moveTo>
                <a:pt x="0" y="28125"/>
              </a:moveTo>
              <a:lnTo>
                <a:pt x="754449" y="28125"/>
              </a:lnTo>
            </a:path>
          </a:pathLst>
        </a:custGeom>
        <a:noFill/>
        <a:ln w="25400" cap="flat" cmpd="sng" algn="ctr">
          <a:no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5514977-489B-4F6C-B690-E84A1645268C}">
      <dsp:nvSpPr>
        <dsp:cNvPr id="0" name=""/>
        <dsp:cNvSpPr/>
      </dsp:nvSpPr>
      <dsp:spPr>
        <a:xfrm>
          <a:off x="0" y="1368162"/>
          <a:ext cx="2427317" cy="2385265"/>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EB8BFEE-B712-4DB2-BB36-494EB601CCD0}">
      <dsp:nvSpPr>
        <dsp:cNvPr id="0" name=""/>
        <dsp:cNvSpPr/>
      </dsp:nvSpPr>
      <dsp:spPr>
        <a:xfrm>
          <a:off x="2925919" y="1843"/>
          <a:ext cx="1431158" cy="1431158"/>
        </a:xfrm>
        <a:prstGeom prst="rect">
          <a:avLst/>
        </a:prstGeom>
        <a:solidFill>
          <a:srgbClr val="F1729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b="0" kern="1200" dirty="0">
              <a:solidFill>
                <a:schemeClr val="bg1"/>
              </a:solidFill>
            </a:rPr>
            <a:t>late</a:t>
          </a:r>
        </a:p>
      </dsp:txBody>
      <dsp:txXfrm>
        <a:off x="2925919" y="1843"/>
        <a:ext cx="1431158" cy="1431158"/>
      </dsp:txXfrm>
    </dsp:sp>
    <dsp:sp modelId="{A50FEB0C-5900-41F4-9162-162C49E71D03}">
      <dsp:nvSpPr>
        <dsp:cNvPr id="0" name=""/>
        <dsp:cNvSpPr/>
      </dsp:nvSpPr>
      <dsp:spPr>
        <a:xfrm>
          <a:off x="4500194" y="1843"/>
          <a:ext cx="2146738" cy="143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many adults  receive diagnosis late in life</a:t>
          </a:r>
        </a:p>
      </dsp:txBody>
      <dsp:txXfrm>
        <a:off x="4500194" y="1843"/>
        <a:ext cx="2146738" cy="1431158"/>
      </dsp:txXfrm>
    </dsp:sp>
    <dsp:sp modelId="{95699E1B-3115-44B6-A38E-FF6FB24F3C1F}">
      <dsp:nvSpPr>
        <dsp:cNvPr id="0" name=""/>
        <dsp:cNvSpPr/>
      </dsp:nvSpPr>
      <dsp:spPr>
        <a:xfrm>
          <a:off x="2880322" y="1768696"/>
          <a:ext cx="1431158" cy="1431158"/>
        </a:xfrm>
        <a:prstGeom prst="rect">
          <a:avLst/>
        </a:prstGeom>
        <a:solidFill>
          <a:srgbClr val="F1729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b="0" kern="1200" dirty="0">
              <a:solidFill>
                <a:schemeClr val="bg1"/>
              </a:solidFill>
            </a:rPr>
            <a:t>misdiagnosis</a:t>
          </a:r>
        </a:p>
      </dsp:txBody>
      <dsp:txXfrm>
        <a:off x="2880322" y="1768696"/>
        <a:ext cx="1431158" cy="1431158"/>
      </dsp:txXfrm>
    </dsp:sp>
    <dsp:sp modelId="{582341D4-C32C-4BF9-A65C-2A898350BCEB}">
      <dsp:nvSpPr>
        <dsp:cNvPr id="0" name=""/>
        <dsp:cNvSpPr/>
      </dsp:nvSpPr>
      <dsp:spPr>
        <a:xfrm>
          <a:off x="4454597" y="1768696"/>
          <a:ext cx="2146738" cy="143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may have had previous mental health diagnoses</a:t>
          </a:r>
        </a:p>
        <a:p>
          <a:pPr marL="171450" lvl="1" indent="-171450" algn="l" defTabSz="800100">
            <a:lnSpc>
              <a:spcPct val="90000"/>
            </a:lnSpc>
            <a:spcBef>
              <a:spcPct val="0"/>
            </a:spcBef>
            <a:spcAft>
              <a:spcPct val="15000"/>
            </a:spcAft>
            <a:buChar char="•"/>
          </a:pPr>
          <a:endParaRPr lang="en-GB" sz="1800" kern="1200" dirty="0"/>
        </a:p>
      </dsp:txBody>
      <dsp:txXfrm>
        <a:off x="4454597" y="1768696"/>
        <a:ext cx="2146738" cy="1431158"/>
      </dsp:txXfrm>
    </dsp:sp>
    <dsp:sp modelId="{5E62C222-B587-4E37-A744-63B613C87FF0}">
      <dsp:nvSpPr>
        <dsp:cNvPr id="0" name=""/>
        <dsp:cNvSpPr/>
      </dsp:nvSpPr>
      <dsp:spPr>
        <a:xfrm>
          <a:off x="2925919" y="3535549"/>
          <a:ext cx="1431158" cy="1431158"/>
        </a:xfrm>
        <a:prstGeom prst="rect">
          <a:avLst/>
        </a:prstGeom>
        <a:solidFill>
          <a:srgbClr val="F1729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b="0" kern="1200" dirty="0">
              <a:solidFill>
                <a:schemeClr val="bg1"/>
              </a:solidFill>
            </a:rPr>
            <a:t>Lack of specialist services</a:t>
          </a:r>
        </a:p>
      </dsp:txBody>
      <dsp:txXfrm>
        <a:off x="2925919" y="3535549"/>
        <a:ext cx="1431158" cy="1431158"/>
      </dsp:txXfrm>
    </dsp:sp>
    <dsp:sp modelId="{B22EE0B5-8650-400E-84C8-0AFDE684F9E9}">
      <dsp:nvSpPr>
        <dsp:cNvPr id="0" name=""/>
        <dsp:cNvSpPr/>
      </dsp:nvSpPr>
      <dsp:spPr>
        <a:xfrm>
          <a:off x="4500194" y="3535549"/>
          <a:ext cx="2146738" cy="143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post code lottery</a:t>
          </a:r>
        </a:p>
        <a:p>
          <a:pPr marL="171450" lvl="1" indent="-171450" algn="l" defTabSz="800100">
            <a:lnSpc>
              <a:spcPct val="90000"/>
            </a:lnSpc>
            <a:spcBef>
              <a:spcPct val="0"/>
            </a:spcBef>
            <a:spcAft>
              <a:spcPct val="15000"/>
            </a:spcAft>
            <a:buChar char="•"/>
          </a:pPr>
          <a:r>
            <a:rPr lang="en-GB" sz="1800" kern="1200" dirty="0"/>
            <a:t>diagnosis is key to people accessing the right support</a:t>
          </a:r>
        </a:p>
        <a:p>
          <a:pPr marL="228600" lvl="1" indent="-228600" algn="l" defTabSz="1066800">
            <a:lnSpc>
              <a:spcPct val="90000"/>
            </a:lnSpc>
            <a:spcBef>
              <a:spcPct val="0"/>
            </a:spcBef>
            <a:spcAft>
              <a:spcPct val="15000"/>
            </a:spcAft>
            <a:buChar char="•"/>
          </a:pPr>
          <a:endParaRPr lang="en-GB" sz="2400" kern="1200" dirty="0"/>
        </a:p>
      </dsp:txBody>
      <dsp:txXfrm>
        <a:off x="4500194" y="3535549"/>
        <a:ext cx="2146738" cy="1431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D0FBA-20F4-4806-99DA-7F623CD91F78}">
      <dsp:nvSpPr>
        <dsp:cNvPr id="0" name=""/>
        <dsp:cNvSpPr/>
      </dsp:nvSpPr>
      <dsp:spPr>
        <a:xfrm rot="2562367">
          <a:off x="2338258" y="3789927"/>
          <a:ext cx="820266" cy="61435"/>
        </a:xfrm>
        <a:custGeom>
          <a:avLst/>
          <a:gdLst/>
          <a:ahLst/>
          <a:cxnLst/>
          <a:rect l="0" t="0" r="0" b="0"/>
          <a:pathLst>
            <a:path>
              <a:moveTo>
                <a:pt x="0" y="30717"/>
              </a:moveTo>
              <a:lnTo>
                <a:pt x="820266" y="30717"/>
              </a:lnTo>
            </a:path>
          </a:pathLst>
        </a:custGeom>
        <a:noFill/>
        <a:ln w="25400" cap="flat" cmpd="sng" algn="ctr">
          <a:no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7D29F4D-3CEF-4469-931F-D3ED958484DB}">
      <dsp:nvSpPr>
        <dsp:cNvPr id="0" name=""/>
        <dsp:cNvSpPr/>
      </dsp:nvSpPr>
      <dsp:spPr>
        <a:xfrm rot="58914">
          <a:off x="2446980" y="2689110"/>
          <a:ext cx="384354" cy="61435"/>
        </a:xfrm>
        <a:custGeom>
          <a:avLst/>
          <a:gdLst/>
          <a:ahLst/>
          <a:cxnLst/>
          <a:rect l="0" t="0" r="0" b="0"/>
          <a:pathLst>
            <a:path>
              <a:moveTo>
                <a:pt x="0" y="30717"/>
              </a:moveTo>
              <a:lnTo>
                <a:pt x="384354" y="30717"/>
              </a:lnTo>
            </a:path>
          </a:pathLst>
        </a:custGeom>
        <a:noFill/>
        <a:ln w="25400" cap="flat" cmpd="sng" algn="ctr">
          <a:no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3F769F-A93E-4194-9AA7-BE1883233756}">
      <dsp:nvSpPr>
        <dsp:cNvPr id="0" name=""/>
        <dsp:cNvSpPr/>
      </dsp:nvSpPr>
      <dsp:spPr>
        <a:xfrm rot="19035637">
          <a:off x="2336827" y="1546053"/>
          <a:ext cx="829823" cy="61435"/>
        </a:xfrm>
        <a:custGeom>
          <a:avLst/>
          <a:gdLst/>
          <a:ahLst/>
          <a:cxnLst/>
          <a:rect l="0" t="0" r="0" b="0"/>
          <a:pathLst>
            <a:path>
              <a:moveTo>
                <a:pt x="0" y="30717"/>
              </a:moveTo>
              <a:lnTo>
                <a:pt x="829823" y="30717"/>
              </a:lnTo>
            </a:path>
          </a:pathLst>
        </a:custGeom>
        <a:noFill/>
        <a:ln w="25400" cap="flat" cmpd="sng" algn="ctr">
          <a:no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5514977-489B-4F6C-B690-E84A1645268C}">
      <dsp:nvSpPr>
        <dsp:cNvPr id="0" name=""/>
        <dsp:cNvSpPr/>
      </dsp:nvSpPr>
      <dsp:spPr>
        <a:xfrm>
          <a:off x="0" y="1481902"/>
          <a:ext cx="2651085" cy="2605156"/>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EB8BFEE-B712-4DB2-BB36-494EB601CCD0}">
      <dsp:nvSpPr>
        <dsp:cNvPr id="0" name=""/>
        <dsp:cNvSpPr/>
      </dsp:nvSpPr>
      <dsp:spPr>
        <a:xfrm>
          <a:off x="2842291" y="8597"/>
          <a:ext cx="1563093" cy="1524626"/>
        </a:xfrm>
        <a:prstGeom prst="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b="0" kern="1200" dirty="0">
              <a:solidFill>
                <a:schemeClr val="bg1"/>
              </a:solidFill>
            </a:rPr>
            <a:t>Gender stereotype</a:t>
          </a:r>
        </a:p>
      </dsp:txBody>
      <dsp:txXfrm>
        <a:off x="2842291" y="8597"/>
        <a:ext cx="1563093" cy="1524626"/>
      </dsp:txXfrm>
    </dsp:sp>
    <dsp:sp modelId="{A50FEB0C-5900-41F4-9162-162C49E71D03}">
      <dsp:nvSpPr>
        <dsp:cNvPr id="0" name=""/>
        <dsp:cNvSpPr/>
      </dsp:nvSpPr>
      <dsp:spPr>
        <a:xfrm>
          <a:off x="4561695" y="8597"/>
          <a:ext cx="2344640" cy="1524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“You can’t be autistic   you’re a girl”</a:t>
          </a:r>
        </a:p>
        <a:p>
          <a:pPr marL="171450" lvl="1" indent="-171450" algn="l" defTabSz="800100">
            <a:lnSpc>
              <a:spcPct val="90000"/>
            </a:lnSpc>
            <a:spcBef>
              <a:spcPct val="0"/>
            </a:spcBef>
            <a:spcAft>
              <a:spcPct val="15000"/>
            </a:spcAft>
            <a:buChar char="•"/>
          </a:pPr>
          <a:r>
            <a:rPr lang="en-GB" sz="1800" kern="1200" dirty="0"/>
            <a:t>“Going under the radar”</a:t>
          </a:r>
        </a:p>
        <a:p>
          <a:pPr marL="171450" lvl="1" indent="-171450" algn="l" defTabSz="800100">
            <a:lnSpc>
              <a:spcPct val="90000"/>
            </a:lnSpc>
            <a:spcBef>
              <a:spcPct val="0"/>
            </a:spcBef>
            <a:spcAft>
              <a:spcPct val="15000"/>
            </a:spcAft>
            <a:buChar char="•"/>
          </a:pPr>
          <a:endParaRPr lang="en-GB" sz="1800" kern="1200" dirty="0"/>
        </a:p>
      </dsp:txBody>
      <dsp:txXfrm>
        <a:off x="4561695" y="8597"/>
        <a:ext cx="2344640" cy="1524626"/>
      </dsp:txXfrm>
    </dsp:sp>
    <dsp:sp modelId="{95699E1B-3115-44B6-A38E-FF6FB24F3C1F}">
      <dsp:nvSpPr>
        <dsp:cNvPr id="0" name=""/>
        <dsp:cNvSpPr/>
      </dsp:nvSpPr>
      <dsp:spPr>
        <a:xfrm>
          <a:off x="2831192" y="1954967"/>
          <a:ext cx="1563093" cy="1563093"/>
        </a:xfrm>
        <a:prstGeom prst="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b="0" kern="1200" dirty="0">
              <a:solidFill>
                <a:schemeClr val="bg1"/>
              </a:solidFill>
            </a:rPr>
            <a:t>misdiagnosis</a:t>
          </a:r>
        </a:p>
      </dsp:txBody>
      <dsp:txXfrm>
        <a:off x="2831192" y="1954967"/>
        <a:ext cx="1563093" cy="1563093"/>
      </dsp:txXfrm>
    </dsp:sp>
    <dsp:sp modelId="{582341D4-C32C-4BF9-A65C-2A898350BCEB}">
      <dsp:nvSpPr>
        <dsp:cNvPr id="0" name=""/>
        <dsp:cNvSpPr/>
      </dsp:nvSpPr>
      <dsp:spPr>
        <a:xfrm>
          <a:off x="4550595" y="1954967"/>
          <a:ext cx="2344640" cy="156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Coping strategies mask autism</a:t>
          </a:r>
        </a:p>
        <a:p>
          <a:pPr marL="171450" lvl="1" indent="-171450" algn="l" defTabSz="800100">
            <a:lnSpc>
              <a:spcPct val="90000"/>
            </a:lnSpc>
            <a:spcBef>
              <a:spcPct val="0"/>
            </a:spcBef>
            <a:spcAft>
              <a:spcPct val="15000"/>
            </a:spcAft>
            <a:buChar char="•"/>
          </a:pPr>
          <a:r>
            <a:rPr lang="en-GB" sz="1800" kern="1200" dirty="0"/>
            <a:t> lack of knowledge as to how autism presents in women</a:t>
          </a:r>
        </a:p>
        <a:p>
          <a:pPr marL="171450" lvl="1" indent="-171450" algn="l" defTabSz="800100">
            <a:lnSpc>
              <a:spcPct val="90000"/>
            </a:lnSpc>
            <a:spcBef>
              <a:spcPct val="0"/>
            </a:spcBef>
            <a:spcAft>
              <a:spcPct val="15000"/>
            </a:spcAft>
            <a:buChar char="•"/>
          </a:pPr>
          <a:endParaRPr lang="en-GB" sz="1800" kern="1200" dirty="0"/>
        </a:p>
      </dsp:txBody>
      <dsp:txXfrm>
        <a:off x="4550595" y="1954967"/>
        <a:ext cx="2344640" cy="1563093"/>
      </dsp:txXfrm>
    </dsp:sp>
    <dsp:sp modelId="{5E62C222-B587-4E37-A744-63B613C87FF0}">
      <dsp:nvSpPr>
        <dsp:cNvPr id="0" name=""/>
        <dsp:cNvSpPr/>
      </dsp:nvSpPr>
      <dsp:spPr>
        <a:xfrm>
          <a:off x="2842541" y="3847341"/>
          <a:ext cx="1563093" cy="1563093"/>
        </a:xfrm>
        <a:prstGeom prst="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b="0" kern="1200" dirty="0">
              <a:solidFill>
                <a:schemeClr val="bg1"/>
              </a:solidFill>
            </a:rPr>
            <a:t>Late diagnosis</a:t>
          </a:r>
        </a:p>
      </dsp:txBody>
      <dsp:txXfrm>
        <a:off x="2842541" y="3847341"/>
        <a:ext cx="1563093" cy="1563093"/>
      </dsp:txXfrm>
    </dsp:sp>
    <dsp:sp modelId="{B22EE0B5-8650-400E-84C8-0AFDE684F9E9}">
      <dsp:nvSpPr>
        <dsp:cNvPr id="0" name=""/>
        <dsp:cNvSpPr/>
      </dsp:nvSpPr>
      <dsp:spPr>
        <a:xfrm>
          <a:off x="4561945" y="3847341"/>
          <a:ext cx="2344640" cy="156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Increased mental health problems</a:t>
          </a:r>
        </a:p>
        <a:p>
          <a:pPr marL="171450" lvl="1" indent="-171450" algn="l" defTabSz="800100">
            <a:lnSpc>
              <a:spcPct val="90000"/>
            </a:lnSpc>
            <a:spcBef>
              <a:spcPct val="0"/>
            </a:spcBef>
            <a:spcAft>
              <a:spcPct val="15000"/>
            </a:spcAft>
            <a:buChar char="•"/>
          </a:pPr>
          <a:r>
            <a:rPr lang="en-GB" sz="1800" kern="1200" dirty="0"/>
            <a:t>Lack of quality mental health support</a:t>
          </a:r>
        </a:p>
        <a:p>
          <a:pPr marL="171450" lvl="1" indent="-171450" algn="l" defTabSz="800100">
            <a:lnSpc>
              <a:spcPct val="90000"/>
            </a:lnSpc>
            <a:spcBef>
              <a:spcPct val="0"/>
            </a:spcBef>
            <a:spcAft>
              <a:spcPct val="15000"/>
            </a:spcAft>
            <a:buChar char="•"/>
          </a:pPr>
          <a:r>
            <a:rPr lang="en-GB" sz="1800" kern="1200" dirty="0"/>
            <a:t>Chronic anxiety, lack of confidence</a:t>
          </a:r>
        </a:p>
      </dsp:txBody>
      <dsp:txXfrm>
        <a:off x="4561945" y="3847341"/>
        <a:ext cx="2344640" cy="15630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D0FBA-20F4-4806-99DA-7F623CD91F78}">
      <dsp:nvSpPr>
        <dsp:cNvPr id="0" name=""/>
        <dsp:cNvSpPr/>
      </dsp:nvSpPr>
      <dsp:spPr>
        <a:xfrm rot="2561435">
          <a:off x="2461034" y="3482040"/>
          <a:ext cx="754449" cy="56250"/>
        </a:xfrm>
        <a:custGeom>
          <a:avLst/>
          <a:gdLst/>
          <a:ahLst/>
          <a:cxnLst/>
          <a:rect l="0" t="0" r="0" b="0"/>
          <a:pathLst>
            <a:path>
              <a:moveTo>
                <a:pt x="0" y="28125"/>
              </a:moveTo>
              <a:lnTo>
                <a:pt x="754449" y="28125"/>
              </a:lnTo>
            </a:path>
          </a:pathLst>
        </a:custGeom>
        <a:noFill/>
        <a:ln w="25400" cap="flat" cmpd="sng" algn="ctr">
          <a:no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7D29F4D-3CEF-4469-931F-D3ED958484DB}">
      <dsp:nvSpPr>
        <dsp:cNvPr id="0" name=""/>
        <dsp:cNvSpPr/>
      </dsp:nvSpPr>
      <dsp:spPr>
        <a:xfrm>
          <a:off x="2560989" y="2456151"/>
          <a:ext cx="319332" cy="56250"/>
        </a:xfrm>
        <a:custGeom>
          <a:avLst/>
          <a:gdLst/>
          <a:ahLst/>
          <a:cxnLst/>
          <a:rect l="0" t="0" r="0" b="0"/>
          <a:pathLst>
            <a:path>
              <a:moveTo>
                <a:pt x="0" y="28125"/>
              </a:moveTo>
              <a:lnTo>
                <a:pt x="319332" y="28125"/>
              </a:lnTo>
            </a:path>
          </a:pathLst>
        </a:custGeom>
        <a:noFill/>
        <a:ln w="25400" cap="flat" cmpd="sng" algn="ctr">
          <a:no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3F769F-A93E-4194-9AA7-BE1883233756}">
      <dsp:nvSpPr>
        <dsp:cNvPr id="0" name=""/>
        <dsp:cNvSpPr/>
      </dsp:nvSpPr>
      <dsp:spPr>
        <a:xfrm rot="18997110">
          <a:off x="2464226" y="1423921"/>
          <a:ext cx="708357" cy="56250"/>
        </a:xfrm>
        <a:custGeom>
          <a:avLst/>
          <a:gdLst/>
          <a:ahLst/>
          <a:cxnLst/>
          <a:rect l="0" t="0" r="0" b="0"/>
          <a:pathLst>
            <a:path>
              <a:moveTo>
                <a:pt x="0" y="28125"/>
              </a:moveTo>
              <a:lnTo>
                <a:pt x="708357" y="28125"/>
              </a:lnTo>
            </a:path>
          </a:pathLst>
        </a:custGeom>
        <a:noFill/>
        <a:ln w="25400" cap="flat" cmpd="sng" algn="ctr">
          <a:no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5514977-489B-4F6C-B690-E84A1645268C}">
      <dsp:nvSpPr>
        <dsp:cNvPr id="0" name=""/>
        <dsp:cNvSpPr/>
      </dsp:nvSpPr>
      <dsp:spPr>
        <a:xfrm>
          <a:off x="144012" y="1086343"/>
          <a:ext cx="2427317" cy="2385265"/>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EB8BFEE-B712-4DB2-BB36-494EB601CCD0}">
      <dsp:nvSpPr>
        <dsp:cNvPr id="0" name=""/>
        <dsp:cNvSpPr/>
      </dsp:nvSpPr>
      <dsp:spPr>
        <a:xfrm>
          <a:off x="2880322" y="1700"/>
          <a:ext cx="1431158" cy="1431158"/>
        </a:xfrm>
        <a:prstGeom prst="rect">
          <a:avLst/>
        </a:prstGeom>
        <a:solidFill>
          <a:srgbClr val="EC008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b="0" kern="1200" dirty="0">
              <a:solidFill>
                <a:schemeClr val="bg1"/>
              </a:solidFill>
            </a:rPr>
            <a:t>NHS Mental health Services</a:t>
          </a:r>
        </a:p>
      </dsp:txBody>
      <dsp:txXfrm>
        <a:off x="2880322" y="1700"/>
        <a:ext cx="1431158" cy="1431158"/>
      </dsp:txXfrm>
    </dsp:sp>
    <dsp:sp modelId="{A50FEB0C-5900-41F4-9162-162C49E71D03}">
      <dsp:nvSpPr>
        <dsp:cNvPr id="0" name=""/>
        <dsp:cNvSpPr/>
      </dsp:nvSpPr>
      <dsp:spPr>
        <a:xfrm>
          <a:off x="4454597" y="1700"/>
          <a:ext cx="2146738" cy="143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lacking in some areas</a:t>
          </a:r>
        </a:p>
        <a:p>
          <a:pPr marL="171450" lvl="1" indent="-171450" algn="l" defTabSz="800100">
            <a:lnSpc>
              <a:spcPct val="90000"/>
            </a:lnSpc>
            <a:spcBef>
              <a:spcPct val="0"/>
            </a:spcBef>
            <a:spcAft>
              <a:spcPct val="15000"/>
            </a:spcAft>
            <a:buChar char="•"/>
          </a:pPr>
          <a:r>
            <a:rPr lang="en-GB" sz="1800" kern="1200" dirty="0"/>
            <a:t>front line staff need specialist training in autism</a:t>
          </a:r>
        </a:p>
      </dsp:txBody>
      <dsp:txXfrm>
        <a:off x="4454597" y="1700"/>
        <a:ext cx="2146738" cy="1431158"/>
      </dsp:txXfrm>
    </dsp:sp>
    <dsp:sp modelId="{95699E1B-3115-44B6-A38E-FF6FB24F3C1F}">
      <dsp:nvSpPr>
        <dsp:cNvPr id="0" name=""/>
        <dsp:cNvSpPr/>
      </dsp:nvSpPr>
      <dsp:spPr>
        <a:xfrm>
          <a:off x="2880322" y="1768696"/>
          <a:ext cx="1431158" cy="1431158"/>
        </a:xfrm>
        <a:prstGeom prst="rect">
          <a:avLst/>
        </a:prstGeom>
        <a:solidFill>
          <a:srgbClr val="EC008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b="0" kern="1200" dirty="0">
              <a:solidFill>
                <a:schemeClr val="bg1"/>
              </a:solidFill>
            </a:rPr>
            <a:t>Diagnosis matters</a:t>
          </a:r>
        </a:p>
      </dsp:txBody>
      <dsp:txXfrm>
        <a:off x="2880322" y="1768696"/>
        <a:ext cx="1431158" cy="1431158"/>
      </dsp:txXfrm>
    </dsp:sp>
    <dsp:sp modelId="{582341D4-C32C-4BF9-A65C-2A898350BCEB}">
      <dsp:nvSpPr>
        <dsp:cNvPr id="0" name=""/>
        <dsp:cNvSpPr/>
      </dsp:nvSpPr>
      <dsp:spPr>
        <a:xfrm>
          <a:off x="4454597" y="1768696"/>
          <a:ext cx="2146738" cy="143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early diagnosis important</a:t>
          </a:r>
        </a:p>
        <a:p>
          <a:pPr marL="171450" lvl="1" indent="-171450" algn="l" defTabSz="800100">
            <a:lnSpc>
              <a:spcPct val="90000"/>
            </a:lnSpc>
            <a:spcBef>
              <a:spcPct val="0"/>
            </a:spcBef>
            <a:spcAft>
              <a:spcPct val="15000"/>
            </a:spcAft>
            <a:buChar char="•"/>
          </a:pPr>
          <a:r>
            <a:rPr lang="en-GB" sz="1800" kern="1200" dirty="0"/>
            <a:t>61% of people who got a diagnosis said it was a relief </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endParaRPr lang="en-GB" sz="1800" kern="1200" dirty="0"/>
        </a:p>
      </dsp:txBody>
      <dsp:txXfrm>
        <a:off x="4454597" y="1768696"/>
        <a:ext cx="2146738" cy="1431158"/>
      </dsp:txXfrm>
    </dsp:sp>
    <dsp:sp modelId="{5E62C222-B587-4E37-A744-63B613C87FF0}">
      <dsp:nvSpPr>
        <dsp:cNvPr id="0" name=""/>
        <dsp:cNvSpPr/>
      </dsp:nvSpPr>
      <dsp:spPr>
        <a:xfrm>
          <a:off x="2925919" y="3535549"/>
          <a:ext cx="1431158" cy="1431158"/>
        </a:xfrm>
        <a:prstGeom prst="rect">
          <a:avLst/>
        </a:prstGeom>
        <a:solidFill>
          <a:srgbClr val="EC008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b="0" kern="1200" dirty="0">
              <a:solidFill>
                <a:schemeClr val="bg1"/>
              </a:solidFill>
            </a:rPr>
            <a:t>Mental illness</a:t>
          </a:r>
        </a:p>
      </dsp:txBody>
      <dsp:txXfrm>
        <a:off x="2925919" y="3535549"/>
        <a:ext cx="1431158" cy="1431158"/>
      </dsp:txXfrm>
    </dsp:sp>
    <dsp:sp modelId="{B22EE0B5-8650-400E-84C8-0AFDE684F9E9}">
      <dsp:nvSpPr>
        <dsp:cNvPr id="0" name=""/>
        <dsp:cNvSpPr/>
      </dsp:nvSpPr>
      <dsp:spPr>
        <a:xfrm>
          <a:off x="4500194" y="3535549"/>
          <a:ext cx="2146738" cy="143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50% suffer from anxiety or depression</a:t>
          </a:r>
        </a:p>
        <a:p>
          <a:pPr marL="171450" lvl="1" indent="-171450" algn="l" defTabSz="800100">
            <a:lnSpc>
              <a:spcPct val="90000"/>
            </a:lnSpc>
            <a:spcBef>
              <a:spcPct val="0"/>
            </a:spcBef>
            <a:spcAft>
              <a:spcPct val="15000"/>
            </a:spcAft>
            <a:buChar char="•"/>
          </a:pPr>
          <a:r>
            <a:rPr lang="en-GB" sz="1800" kern="1200" dirty="0"/>
            <a:t>Autistica report  (2016) Autistic adults without LD are 9 times more likely to die from suicide</a:t>
          </a:r>
        </a:p>
        <a:p>
          <a:pPr marL="228600" lvl="1" indent="-228600" algn="l" defTabSz="1066800">
            <a:lnSpc>
              <a:spcPct val="90000"/>
            </a:lnSpc>
            <a:spcBef>
              <a:spcPct val="0"/>
            </a:spcBef>
            <a:spcAft>
              <a:spcPct val="15000"/>
            </a:spcAft>
            <a:buChar char="•"/>
          </a:pPr>
          <a:endParaRPr lang="en-GB" sz="2400" kern="1200" dirty="0"/>
        </a:p>
      </dsp:txBody>
      <dsp:txXfrm>
        <a:off x="4500194" y="3535549"/>
        <a:ext cx="2146738" cy="143115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4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911" y="0"/>
            <a:ext cx="2946144" cy="496888"/>
          </a:xfrm>
          <a:prstGeom prst="rect">
            <a:avLst/>
          </a:prstGeom>
        </p:spPr>
        <p:txBody>
          <a:bodyPr vert="horz" lIns="91440" tIns="45720" rIns="91440" bIns="45720" rtlCol="0"/>
          <a:lstStyle>
            <a:lvl1pPr algn="r">
              <a:defRPr sz="1200"/>
            </a:lvl1pPr>
          </a:lstStyle>
          <a:p>
            <a:fld id="{80CFB69A-DD49-4BF9-931D-7154B7B92F58}" type="datetimeFigureOut">
              <a:rPr lang="en-GB" smtClean="0"/>
              <a:t>23/01/2022</a:t>
            </a:fld>
            <a:endParaRPr lang="en-GB"/>
          </a:p>
        </p:txBody>
      </p:sp>
      <p:sp>
        <p:nvSpPr>
          <p:cNvPr id="4" name="Footer Placeholder 3"/>
          <p:cNvSpPr>
            <a:spLocks noGrp="1"/>
          </p:cNvSpPr>
          <p:nvPr>
            <p:ph type="ftr" sz="quarter" idx="2"/>
          </p:nvPr>
        </p:nvSpPr>
        <p:spPr>
          <a:xfrm>
            <a:off x="1" y="9428164"/>
            <a:ext cx="2946145"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911" y="9428164"/>
            <a:ext cx="2946144" cy="496887"/>
          </a:xfrm>
          <a:prstGeom prst="rect">
            <a:avLst/>
          </a:prstGeom>
        </p:spPr>
        <p:txBody>
          <a:bodyPr vert="horz" lIns="91440" tIns="45720" rIns="91440" bIns="45720" rtlCol="0" anchor="b"/>
          <a:lstStyle>
            <a:lvl1pPr algn="r">
              <a:defRPr sz="1200"/>
            </a:lvl1pPr>
          </a:lstStyle>
          <a:p>
            <a:fld id="{6CA34138-36F1-4C86-B23A-EB5175B774DB}" type="slidenum">
              <a:rPr lang="en-GB" smtClean="0"/>
              <a:t>‹#›</a:t>
            </a:fld>
            <a:endParaRPr lang="en-GB"/>
          </a:p>
        </p:txBody>
      </p:sp>
    </p:spTree>
    <p:extLst>
      <p:ext uri="{BB962C8B-B14F-4D97-AF65-F5344CB8AC3E}">
        <p14:creationId xmlns:p14="http://schemas.microsoft.com/office/powerpoint/2010/main" val="424075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33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2"/>
            <a:ext cx="2945659" cy="496331"/>
          </a:xfrm>
          <a:prstGeom prst="rect">
            <a:avLst/>
          </a:prstGeom>
        </p:spPr>
        <p:txBody>
          <a:bodyPr vert="horz" lIns="91440" tIns="45720" rIns="91440" bIns="45720" rtlCol="0"/>
          <a:lstStyle>
            <a:lvl1pPr algn="r">
              <a:defRPr sz="1200"/>
            </a:lvl1pPr>
          </a:lstStyle>
          <a:p>
            <a:fld id="{F560C02F-0111-44A4-9E77-50B8BEF2A662}" type="datetimeFigureOut">
              <a:rPr lang="en-GB" smtClean="0"/>
              <a:t>23/01/2022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63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6331"/>
          </a:xfrm>
          <a:prstGeom prst="rect">
            <a:avLst/>
          </a:prstGeom>
        </p:spPr>
        <p:txBody>
          <a:bodyPr vert="horz" lIns="91440" tIns="45720" rIns="91440" bIns="45720" rtlCol="0" anchor="b"/>
          <a:lstStyle>
            <a:lvl1pPr algn="r">
              <a:defRPr sz="1200"/>
            </a:lvl1pPr>
          </a:lstStyle>
          <a:p>
            <a:fld id="{0646BCCC-6E07-40FA-B29A-3C09BC5C0AEA}" type="slidenum">
              <a:rPr lang="en-GB" smtClean="0"/>
              <a:t>‹#›</a:t>
            </a:fld>
            <a:endParaRPr lang="en-GB"/>
          </a:p>
        </p:txBody>
      </p:sp>
    </p:spTree>
    <p:extLst>
      <p:ext uri="{BB962C8B-B14F-4D97-AF65-F5344CB8AC3E}">
        <p14:creationId xmlns:p14="http://schemas.microsoft.com/office/powerpoint/2010/main" val="382549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46BCCC-6E07-40FA-B29A-3C09BC5C0AEA}" type="slidenum">
              <a:rPr lang="en-GB" smtClean="0"/>
              <a:t>1</a:t>
            </a:fld>
            <a:endParaRPr lang="en-GB"/>
          </a:p>
        </p:txBody>
      </p:sp>
    </p:spTree>
    <p:extLst>
      <p:ext uri="{BB962C8B-B14F-4D97-AF65-F5344CB8AC3E}">
        <p14:creationId xmlns:p14="http://schemas.microsoft.com/office/powerpoint/2010/main" val="4014820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a:t>
            </a:r>
            <a:r>
              <a:rPr lang="en-GB" baseline="0" dirty="0"/>
              <a:t> brief summary of the difference between what we have now and what MAY be coming.  </a:t>
            </a:r>
          </a:p>
          <a:p>
            <a:r>
              <a:rPr lang="en-GB" baseline="0" dirty="0"/>
              <a:t>Important distinction is that commissioners will need to be able to see the impact of a specialist service via identified and improved outcomes, not just an assertion that services are better because they are provided by specialist staff.  Progression will be important as it will be seen as a way of reducing cost as well as increasing independence.  We need to support our teams to understand that increasing independence is a key and valid reason to move towards an outcome focus, and in many cases this is already what you are doing – we are just not good at evidencing this reliably, consistently or ( worst case scenario ) at all. </a:t>
            </a:r>
            <a:endParaRPr lang="en-GB" dirty="0"/>
          </a:p>
        </p:txBody>
      </p:sp>
      <p:sp>
        <p:nvSpPr>
          <p:cNvPr id="4" name="Slide Number Placeholder 3"/>
          <p:cNvSpPr>
            <a:spLocks noGrp="1"/>
          </p:cNvSpPr>
          <p:nvPr>
            <p:ph type="sldNum" sz="quarter" idx="10"/>
          </p:nvPr>
        </p:nvSpPr>
        <p:spPr/>
        <p:txBody>
          <a:bodyPr/>
          <a:lstStyle/>
          <a:p>
            <a:fld id="{0646BCCC-6E07-40FA-B29A-3C09BC5C0AEA}" type="slidenum">
              <a:rPr lang="en-GB" smtClean="0"/>
              <a:t>5</a:t>
            </a:fld>
            <a:endParaRPr lang="en-GB"/>
          </a:p>
        </p:txBody>
      </p:sp>
    </p:spTree>
    <p:extLst>
      <p:ext uri="{BB962C8B-B14F-4D97-AF65-F5344CB8AC3E}">
        <p14:creationId xmlns:p14="http://schemas.microsoft.com/office/powerpoint/2010/main" val="322231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a:t>
            </a:r>
            <a:r>
              <a:rPr lang="en-GB" baseline="0" dirty="0"/>
              <a:t> brief summary of the difference between what we have now and what MAY be coming.  </a:t>
            </a:r>
          </a:p>
          <a:p>
            <a:r>
              <a:rPr lang="en-GB" baseline="0" dirty="0"/>
              <a:t>Important distinction is that commissioners will need to be able to see the impact of a specialist service via identified and improved outcomes, not just an assertion that services are better because they are provided by specialist staff.  Progression will be important as it will be seen as a way of reducing cost as well as increasing independence.  We need to support our teams to understand that increasing independence is a key and valid reason to move towards an outcome focus, and in many cases this is already what you are doing – we are just not good at evidencing this reliably, consistently or ( worst case scenario ) at all. </a:t>
            </a:r>
            <a:endParaRPr lang="en-GB" dirty="0"/>
          </a:p>
        </p:txBody>
      </p:sp>
      <p:sp>
        <p:nvSpPr>
          <p:cNvPr id="4" name="Slide Number Placeholder 3"/>
          <p:cNvSpPr>
            <a:spLocks noGrp="1"/>
          </p:cNvSpPr>
          <p:nvPr>
            <p:ph type="sldNum" sz="quarter" idx="10"/>
          </p:nvPr>
        </p:nvSpPr>
        <p:spPr/>
        <p:txBody>
          <a:bodyPr/>
          <a:lstStyle/>
          <a:p>
            <a:fld id="{0646BCCC-6E07-40FA-B29A-3C09BC5C0AEA}" type="slidenum">
              <a:rPr lang="en-GB" smtClean="0"/>
              <a:t>6</a:t>
            </a:fld>
            <a:endParaRPr lang="en-GB"/>
          </a:p>
        </p:txBody>
      </p:sp>
    </p:spTree>
    <p:extLst>
      <p:ext uri="{BB962C8B-B14F-4D97-AF65-F5344CB8AC3E}">
        <p14:creationId xmlns:p14="http://schemas.microsoft.com/office/powerpoint/2010/main" val="3222314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46BCCC-6E07-40FA-B29A-3C09BC5C0AEA}" type="slidenum">
              <a:rPr lang="en-GB" smtClean="0"/>
              <a:t>7</a:t>
            </a:fld>
            <a:endParaRPr lang="en-GB"/>
          </a:p>
        </p:txBody>
      </p:sp>
    </p:spTree>
    <p:extLst>
      <p:ext uri="{BB962C8B-B14F-4D97-AF65-F5344CB8AC3E}">
        <p14:creationId xmlns:p14="http://schemas.microsoft.com/office/powerpoint/2010/main" val="1328126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of the foundation stones will break down into a range of component parts that are necessary for us to be able to provide high quality,</a:t>
            </a:r>
            <a:r>
              <a:rPr lang="en-GB" baseline="0" dirty="0"/>
              <a:t> person centred, autism specific services to the individuals with whom we work. </a:t>
            </a:r>
          </a:p>
          <a:p>
            <a:endParaRPr lang="en-GB" baseline="0" dirty="0"/>
          </a:p>
          <a:p>
            <a:r>
              <a:rPr lang="en-GB" baseline="0" dirty="0"/>
              <a:t>For example ….. </a:t>
            </a:r>
            <a:endParaRPr lang="en-GB" dirty="0"/>
          </a:p>
        </p:txBody>
      </p:sp>
      <p:sp>
        <p:nvSpPr>
          <p:cNvPr id="4" name="Slide Number Placeholder 3"/>
          <p:cNvSpPr>
            <a:spLocks noGrp="1"/>
          </p:cNvSpPr>
          <p:nvPr>
            <p:ph type="sldNum" sz="quarter" idx="10"/>
          </p:nvPr>
        </p:nvSpPr>
        <p:spPr/>
        <p:txBody>
          <a:bodyPr/>
          <a:lstStyle/>
          <a:p>
            <a:fld id="{0646BCCC-6E07-40FA-B29A-3C09BC5C0AEA}" type="slidenum">
              <a:rPr lang="en-GB" smtClean="0"/>
              <a:t>9</a:t>
            </a:fld>
            <a:endParaRPr lang="en-GB"/>
          </a:p>
        </p:txBody>
      </p:sp>
    </p:spTree>
    <p:extLst>
      <p:ext uri="{BB962C8B-B14F-4D97-AF65-F5344CB8AC3E}">
        <p14:creationId xmlns:p14="http://schemas.microsoft.com/office/powerpoint/2010/main" val="3407693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 diagnosis</a:t>
            </a:r>
          </a:p>
          <a:p>
            <a:r>
              <a:rPr lang="en-GB" dirty="0"/>
              <a:t>Lack of specialist knowledge</a:t>
            </a:r>
          </a:p>
        </p:txBody>
      </p:sp>
      <p:sp>
        <p:nvSpPr>
          <p:cNvPr id="4" name="Slide Number Placeholder 3"/>
          <p:cNvSpPr>
            <a:spLocks noGrp="1"/>
          </p:cNvSpPr>
          <p:nvPr>
            <p:ph type="sldNum" sz="quarter" idx="10"/>
          </p:nvPr>
        </p:nvSpPr>
        <p:spPr/>
        <p:txBody>
          <a:bodyPr/>
          <a:lstStyle/>
          <a:p>
            <a:fld id="{0646BCCC-6E07-40FA-B29A-3C09BC5C0AEA}" type="slidenum">
              <a:rPr lang="en-GB" smtClean="0"/>
              <a:t>10</a:t>
            </a:fld>
            <a:endParaRPr lang="en-GB"/>
          </a:p>
        </p:txBody>
      </p:sp>
    </p:spTree>
    <p:extLst>
      <p:ext uri="{BB962C8B-B14F-4D97-AF65-F5344CB8AC3E}">
        <p14:creationId xmlns:p14="http://schemas.microsoft.com/office/powerpoint/2010/main" val="350021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of the foundation stones will break down into a range of component parts that are necessary for us to be able to provide high quality,</a:t>
            </a:r>
            <a:r>
              <a:rPr lang="en-GB" baseline="0" dirty="0"/>
              <a:t> person centred, autism specific services to the individuals with whom we work. </a:t>
            </a:r>
          </a:p>
          <a:p>
            <a:endParaRPr lang="en-GB" baseline="0" dirty="0"/>
          </a:p>
          <a:p>
            <a:r>
              <a:rPr lang="en-GB" baseline="0" dirty="0"/>
              <a:t>For example ….. </a:t>
            </a:r>
            <a:endParaRPr lang="en-GB" dirty="0"/>
          </a:p>
        </p:txBody>
      </p:sp>
      <p:sp>
        <p:nvSpPr>
          <p:cNvPr id="4" name="Slide Number Placeholder 3"/>
          <p:cNvSpPr>
            <a:spLocks noGrp="1"/>
          </p:cNvSpPr>
          <p:nvPr>
            <p:ph type="sldNum" sz="quarter" idx="10"/>
          </p:nvPr>
        </p:nvSpPr>
        <p:spPr/>
        <p:txBody>
          <a:bodyPr/>
          <a:lstStyle/>
          <a:p>
            <a:fld id="{0646BCCC-6E07-40FA-B29A-3C09BC5C0AEA}"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407693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46BCCC-6E07-40FA-B29A-3C09BC5C0AEA}" type="slidenum">
              <a:rPr lang="en-GB" smtClean="0"/>
              <a:t>12</a:t>
            </a:fld>
            <a:endParaRPr lang="en-GB"/>
          </a:p>
        </p:txBody>
      </p:sp>
    </p:spTree>
    <p:extLst>
      <p:ext uri="{BB962C8B-B14F-4D97-AF65-F5344CB8AC3E}">
        <p14:creationId xmlns:p14="http://schemas.microsoft.com/office/powerpoint/2010/main" val="1029153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46BCCC-6E07-40FA-B29A-3C09BC5C0AEA}" type="slidenum">
              <a:rPr lang="en-GB" smtClean="0"/>
              <a:t>13</a:t>
            </a:fld>
            <a:endParaRPr lang="en-GB"/>
          </a:p>
        </p:txBody>
      </p:sp>
    </p:spTree>
    <p:extLst>
      <p:ext uri="{BB962C8B-B14F-4D97-AF65-F5344CB8AC3E}">
        <p14:creationId xmlns:p14="http://schemas.microsoft.com/office/powerpoint/2010/main" val="102915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B18AAE-08B9-4552-9C5F-4D64B52E361F}"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01D1B-76C7-4B6C-9B9C-B65139566BC7}" type="slidenum">
              <a:rPr lang="en-GB" smtClean="0"/>
              <a:t>‹#›</a:t>
            </a:fld>
            <a:endParaRPr lang="en-GB"/>
          </a:p>
        </p:txBody>
      </p:sp>
    </p:spTree>
    <p:extLst>
      <p:ext uri="{BB962C8B-B14F-4D97-AF65-F5344CB8AC3E}">
        <p14:creationId xmlns:p14="http://schemas.microsoft.com/office/powerpoint/2010/main" val="2538860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18AAE-08B9-4552-9C5F-4D64B52E361F}"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01D1B-76C7-4B6C-9B9C-B65139566BC7}" type="slidenum">
              <a:rPr lang="en-GB" smtClean="0"/>
              <a:t>‹#›</a:t>
            </a:fld>
            <a:endParaRPr lang="en-GB"/>
          </a:p>
        </p:txBody>
      </p:sp>
    </p:spTree>
    <p:extLst>
      <p:ext uri="{BB962C8B-B14F-4D97-AF65-F5344CB8AC3E}">
        <p14:creationId xmlns:p14="http://schemas.microsoft.com/office/powerpoint/2010/main" val="2396876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18AAE-08B9-4552-9C5F-4D64B52E361F}"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01D1B-76C7-4B6C-9B9C-B65139566BC7}" type="slidenum">
              <a:rPr lang="en-GB" smtClean="0"/>
              <a:t>‹#›</a:t>
            </a:fld>
            <a:endParaRPr lang="en-GB"/>
          </a:p>
        </p:txBody>
      </p:sp>
    </p:spTree>
    <p:extLst>
      <p:ext uri="{BB962C8B-B14F-4D97-AF65-F5344CB8AC3E}">
        <p14:creationId xmlns:p14="http://schemas.microsoft.com/office/powerpoint/2010/main" val="569234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London background">
    <p:spTree>
      <p:nvGrpSpPr>
        <p:cNvPr id="1" name=""/>
        <p:cNvGrpSpPr/>
        <p:nvPr/>
      </p:nvGrpSpPr>
      <p:grpSpPr>
        <a:xfrm>
          <a:off x="0" y="0"/>
          <a:ext cx="0" cy="0"/>
          <a:chOff x="0" y="0"/>
          <a:chExt cx="0" cy="0"/>
        </a:xfrm>
      </p:grpSpPr>
      <p:pic>
        <p:nvPicPr>
          <p:cNvPr id="4098" name="Picture 2" descr="The Access Grou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66368"/>
            <a:ext cx="9144000" cy="299163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bwMode="auto">
          <a:xfrm>
            <a:off x="0" y="678181"/>
            <a:ext cx="9144000" cy="452120"/>
          </a:xfrm>
          <a:prstGeom prst="rect">
            <a:avLst/>
          </a:prstGeom>
          <a:solidFill>
            <a:srgbClr val="F5F5F5"/>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ＭＳ Ｐゴシック" pitchFamily="-76" charset="-128"/>
            </a:endParaRPr>
          </a:p>
        </p:txBody>
      </p:sp>
      <p:sp>
        <p:nvSpPr>
          <p:cNvPr id="14" name="Rectangle 13"/>
          <p:cNvSpPr/>
          <p:nvPr userDrawn="1"/>
        </p:nvSpPr>
        <p:spPr bwMode="auto">
          <a:xfrm>
            <a:off x="0" y="3866366"/>
            <a:ext cx="9144000" cy="2991632"/>
          </a:xfrm>
          <a:prstGeom prst="rect">
            <a:avLst/>
          </a:prstGeom>
          <a:gradFill>
            <a:gsLst>
              <a:gs pos="0">
                <a:schemeClr val="bg1"/>
              </a:gs>
              <a:gs pos="100000">
                <a:schemeClr val="bg1">
                  <a:alpha val="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ＭＳ Ｐゴシック" pitchFamily="-76" charset="-128"/>
            </a:endParaRPr>
          </a:p>
        </p:txBody>
      </p:sp>
      <p:sp>
        <p:nvSpPr>
          <p:cNvPr id="5" name="Rectangle 4"/>
          <p:cNvSpPr/>
          <p:nvPr userDrawn="1"/>
        </p:nvSpPr>
        <p:spPr bwMode="auto">
          <a:xfrm>
            <a:off x="0" y="1130300"/>
            <a:ext cx="9144000" cy="5727701"/>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ＭＳ Ｐゴシック" pitchFamily="-76" charset="-128"/>
            </a:endParaRPr>
          </a:p>
        </p:txBody>
      </p:sp>
      <p:sp>
        <p:nvSpPr>
          <p:cNvPr id="18" name="Text Placeholder 17"/>
          <p:cNvSpPr>
            <a:spLocks noGrp="1"/>
          </p:cNvSpPr>
          <p:nvPr>
            <p:ph type="body" sz="quarter" idx="12"/>
          </p:nvPr>
        </p:nvSpPr>
        <p:spPr>
          <a:xfrm>
            <a:off x="304800" y="1493522"/>
            <a:ext cx="5689600" cy="4325197"/>
          </a:xfrm>
        </p:spPr>
        <p:txBody>
          <a:bodyPr/>
          <a:lstStyle>
            <a:lvl1pPr>
              <a:defRPr sz="1500">
                <a:solidFill>
                  <a:srgbClr val="58585A"/>
                </a:solidFill>
                <a:latin typeface="Century Gothic" panose="020B0502020202020204" pitchFamily="34" charset="0"/>
              </a:defRPr>
            </a:lvl1pPr>
            <a:lvl2pPr>
              <a:defRPr sz="1500">
                <a:solidFill>
                  <a:srgbClr val="58585A"/>
                </a:solidFill>
                <a:latin typeface="Century Gothic" panose="020B0502020202020204" pitchFamily="34" charset="0"/>
              </a:defRPr>
            </a:lvl2pPr>
            <a:lvl3pPr>
              <a:defRPr sz="1500">
                <a:solidFill>
                  <a:srgbClr val="58585A"/>
                </a:solidFill>
                <a:latin typeface="Century Gothic" panose="020B0502020202020204" pitchFamily="34" charset="0"/>
              </a:defRPr>
            </a:lvl3pPr>
            <a:lvl4pPr>
              <a:defRPr sz="1500">
                <a:solidFill>
                  <a:srgbClr val="58585A"/>
                </a:solidFill>
                <a:latin typeface="Century Gothic" panose="020B0502020202020204" pitchFamily="34" charset="0"/>
              </a:defRPr>
            </a:lvl4pPr>
            <a:lvl5pPr>
              <a:defRPr sz="1500">
                <a:solidFill>
                  <a:srgbClr val="58585A"/>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Rectangle 6"/>
          <p:cNvSpPr>
            <a:spLocks noGrp="1" noChangeArrowheads="1"/>
          </p:cNvSpPr>
          <p:nvPr>
            <p:ph type="sldNum" sz="quarter" idx="4"/>
          </p:nvPr>
        </p:nvSpPr>
        <p:spPr bwMode="auto">
          <a:xfrm>
            <a:off x="8429625" y="6515100"/>
            <a:ext cx="533400" cy="314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solidFill>
                  <a:schemeClr val="bg1">
                    <a:lumMod val="50000"/>
                  </a:schemeClr>
                </a:solidFill>
              </a:defRPr>
            </a:lvl1pPr>
          </a:lstStyle>
          <a:p>
            <a:pPr>
              <a:defRPr/>
            </a:pPr>
            <a:fld id="{5789E363-98CF-4487-B850-4B0B6E261838}" type="slidenum">
              <a:rPr lang="en-US"/>
              <a:pPr>
                <a:defRPr/>
              </a:pPr>
              <a:t>‹#›</a:t>
            </a:fld>
            <a:endParaRPr lang="en-US" dirty="0"/>
          </a:p>
        </p:txBody>
      </p:sp>
      <p:sp>
        <p:nvSpPr>
          <p:cNvPr id="19" name="Footer Placeholder 6"/>
          <p:cNvSpPr txBox="1">
            <a:spLocks/>
          </p:cNvSpPr>
          <p:nvPr userDrawn="1"/>
        </p:nvSpPr>
        <p:spPr>
          <a:xfrm>
            <a:off x="0" y="6672263"/>
            <a:ext cx="9143999" cy="207963"/>
          </a:xfrm>
          <a:prstGeom prst="rect">
            <a:avLst/>
          </a:prstGeom>
        </p:spPr>
        <p:txBody>
          <a:bodyPr vert="horz" lIns="68580" tIns="34290" rIns="68580" bIns="34290" rtlCol="0" anchor="ctr"/>
          <a:lstStyle>
            <a:defPPr>
              <a:defRPr lang="en-US"/>
            </a:defPPr>
            <a:lvl1pPr algn="ctr" rtl="0" eaLnBrk="0" fontAlgn="base" hangingPunct="0">
              <a:spcBef>
                <a:spcPct val="0"/>
              </a:spcBef>
              <a:spcAft>
                <a:spcPct val="0"/>
              </a:spcAft>
              <a:defRPr lang="x-none" sz="900" kern="1200" dirty="0" smtClean="0">
                <a:solidFill>
                  <a:srgbClr val="767676"/>
                </a:solidFill>
                <a:latin typeface="Century Gothic" panose="020B0502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6" charset="-128"/>
                <a:cs typeface="+mn-cs"/>
              </a:defRPr>
            </a:lvl5pPr>
            <a:lvl6pPr marL="2286000" algn="l" defTabSz="914400" rtl="0" eaLnBrk="1" latinLnBrk="0" hangingPunct="1">
              <a:defRPr sz="2400" kern="1200">
                <a:solidFill>
                  <a:schemeClr val="tx1"/>
                </a:solidFill>
                <a:latin typeface="Arial" charset="0"/>
                <a:ea typeface="ＭＳ Ｐゴシック" pitchFamily="-76" charset="-128"/>
                <a:cs typeface="+mn-cs"/>
              </a:defRPr>
            </a:lvl6pPr>
            <a:lvl7pPr marL="2743200" algn="l" defTabSz="914400" rtl="0" eaLnBrk="1" latinLnBrk="0" hangingPunct="1">
              <a:defRPr sz="2400" kern="1200">
                <a:solidFill>
                  <a:schemeClr val="tx1"/>
                </a:solidFill>
                <a:latin typeface="Arial" charset="0"/>
                <a:ea typeface="ＭＳ Ｐゴシック" pitchFamily="-76" charset="-128"/>
                <a:cs typeface="+mn-cs"/>
              </a:defRPr>
            </a:lvl7pPr>
            <a:lvl8pPr marL="3200400" algn="l" defTabSz="914400" rtl="0" eaLnBrk="1" latinLnBrk="0" hangingPunct="1">
              <a:defRPr sz="2400" kern="1200">
                <a:solidFill>
                  <a:schemeClr val="tx1"/>
                </a:solidFill>
                <a:latin typeface="Arial" charset="0"/>
                <a:ea typeface="ＭＳ Ｐゴシック" pitchFamily="-76" charset="-128"/>
                <a:cs typeface="+mn-cs"/>
              </a:defRPr>
            </a:lvl8pPr>
            <a:lvl9pPr marL="3657600" algn="l" defTabSz="914400" rtl="0" eaLnBrk="1" latinLnBrk="0" hangingPunct="1">
              <a:defRPr sz="2400" kern="1200">
                <a:solidFill>
                  <a:schemeClr val="tx1"/>
                </a:solidFill>
                <a:latin typeface="Arial" charset="0"/>
                <a:ea typeface="ＭＳ Ｐゴシック" pitchFamily="-76" charset="-128"/>
                <a:cs typeface="+mn-cs"/>
              </a:defRPr>
            </a:lvl9pPr>
          </a:lstStyle>
          <a:p>
            <a:r>
              <a:rPr lang="en-GB" sz="675" dirty="0"/>
              <a:t>This Document is the property of Access UK | © Copyright 2015 Access UK Ltd | All rights reserved | Classification </a:t>
            </a:r>
            <a:r>
              <a:rPr lang="en-GB" sz="675" kern="1200" dirty="0">
                <a:solidFill>
                  <a:srgbClr val="767676"/>
                </a:solidFill>
                <a:latin typeface="Century Gothic" panose="020B0502020202020204" pitchFamily="34" charset="0"/>
                <a:ea typeface="+mn-ea"/>
                <a:cs typeface="+mn-cs"/>
              </a:rPr>
              <a:t>– Confidential</a:t>
            </a:r>
          </a:p>
        </p:txBody>
      </p:sp>
      <p:sp>
        <p:nvSpPr>
          <p:cNvPr id="2" name="Title 1"/>
          <p:cNvSpPr>
            <a:spLocks noGrp="1"/>
          </p:cNvSpPr>
          <p:nvPr>
            <p:ph type="title"/>
          </p:nvPr>
        </p:nvSpPr>
        <p:spPr>
          <a:xfrm>
            <a:off x="304799" y="690983"/>
            <a:ext cx="8564882" cy="439318"/>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05461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18AAE-08B9-4552-9C5F-4D64B52E361F}"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01D1B-76C7-4B6C-9B9C-B65139566BC7}" type="slidenum">
              <a:rPr lang="en-GB" smtClean="0"/>
              <a:t>‹#›</a:t>
            </a:fld>
            <a:endParaRPr lang="en-GB"/>
          </a:p>
        </p:txBody>
      </p:sp>
    </p:spTree>
    <p:extLst>
      <p:ext uri="{BB962C8B-B14F-4D97-AF65-F5344CB8AC3E}">
        <p14:creationId xmlns:p14="http://schemas.microsoft.com/office/powerpoint/2010/main" val="50924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B18AAE-08B9-4552-9C5F-4D64B52E361F}"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01D1B-76C7-4B6C-9B9C-B65139566BC7}" type="slidenum">
              <a:rPr lang="en-GB" smtClean="0"/>
              <a:t>‹#›</a:t>
            </a:fld>
            <a:endParaRPr lang="en-GB"/>
          </a:p>
        </p:txBody>
      </p:sp>
    </p:spTree>
    <p:extLst>
      <p:ext uri="{BB962C8B-B14F-4D97-AF65-F5344CB8AC3E}">
        <p14:creationId xmlns:p14="http://schemas.microsoft.com/office/powerpoint/2010/main" val="50669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B18AAE-08B9-4552-9C5F-4D64B52E361F}" type="datetimeFigureOut">
              <a:rPr lang="en-GB" smtClean="0"/>
              <a:t>23/01/2022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C01D1B-76C7-4B6C-9B9C-B65139566BC7}" type="slidenum">
              <a:rPr lang="en-GB" smtClean="0"/>
              <a:t>‹#›</a:t>
            </a:fld>
            <a:endParaRPr lang="en-GB"/>
          </a:p>
        </p:txBody>
      </p:sp>
    </p:spTree>
    <p:extLst>
      <p:ext uri="{BB962C8B-B14F-4D97-AF65-F5344CB8AC3E}">
        <p14:creationId xmlns:p14="http://schemas.microsoft.com/office/powerpoint/2010/main" val="197185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B18AAE-08B9-4552-9C5F-4D64B52E361F}" type="datetimeFigureOut">
              <a:rPr lang="en-GB" smtClean="0"/>
              <a:t>23/01/2022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C01D1B-76C7-4B6C-9B9C-B65139566BC7}" type="slidenum">
              <a:rPr lang="en-GB" smtClean="0"/>
              <a:t>‹#›</a:t>
            </a:fld>
            <a:endParaRPr lang="en-GB"/>
          </a:p>
        </p:txBody>
      </p:sp>
    </p:spTree>
    <p:extLst>
      <p:ext uri="{BB962C8B-B14F-4D97-AF65-F5344CB8AC3E}">
        <p14:creationId xmlns:p14="http://schemas.microsoft.com/office/powerpoint/2010/main" val="400086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B18AAE-08B9-4552-9C5F-4D64B52E361F}" type="datetimeFigureOut">
              <a:rPr lang="en-GB" smtClean="0"/>
              <a:t>23/01/2022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C01D1B-76C7-4B6C-9B9C-B65139566BC7}" type="slidenum">
              <a:rPr lang="en-GB" smtClean="0"/>
              <a:t>‹#›</a:t>
            </a:fld>
            <a:endParaRPr lang="en-GB"/>
          </a:p>
        </p:txBody>
      </p:sp>
    </p:spTree>
    <p:extLst>
      <p:ext uri="{BB962C8B-B14F-4D97-AF65-F5344CB8AC3E}">
        <p14:creationId xmlns:p14="http://schemas.microsoft.com/office/powerpoint/2010/main" val="132271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18AAE-08B9-4552-9C5F-4D64B52E361F}" type="datetimeFigureOut">
              <a:rPr lang="en-GB" smtClean="0"/>
              <a:t>23/01/2022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C01D1B-76C7-4B6C-9B9C-B65139566BC7}" type="slidenum">
              <a:rPr lang="en-GB" smtClean="0"/>
              <a:t>‹#›</a:t>
            </a:fld>
            <a:endParaRPr lang="en-GB"/>
          </a:p>
        </p:txBody>
      </p:sp>
    </p:spTree>
    <p:extLst>
      <p:ext uri="{BB962C8B-B14F-4D97-AF65-F5344CB8AC3E}">
        <p14:creationId xmlns:p14="http://schemas.microsoft.com/office/powerpoint/2010/main" val="172878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B18AAE-08B9-4552-9C5F-4D64B52E361F}" type="datetimeFigureOut">
              <a:rPr lang="en-GB" smtClean="0"/>
              <a:t>23/01/2022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C01D1B-76C7-4B6C-9B9C-B65139566BC7}" type="slidenum">
              <a:rPr lang="en-GB" smtClean="0"/>
              <a:t>‹#›</a:t>
            </a:fld>
            <a:endParaRPr lang="en-GB"/>
          </a:p>
        </p:txBody>
      </p:sp>
    </p:spTree>
    <p:extLst>
      <p:ext uri="{BB962C8B-B14F-4D97-AF65-F5344CB8AC3E}">
        <p14:creationId xmlns:p14="http://schemas.microsoft.com/office/powerpoint/2010/main" val="296563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B18AAE-08B9-4552-9C5F-4D64B52E361F}" type="datetimeFigureOut">
              <a:rPr lang="en-GB" smtClean="0"/>
              <a:t>23/01/2022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C01D1B-76C7-4B6C-9B9C-B65139566BC7}" type="slidenum">
              <a:rPr lang="en-GB" smtClean="0"/>
              <a:t>‹#›</a:t>
            </a:fld>
            <a:endParaRPr lang="en-GB"/>
          </a:p>
        </p:txBody>
      </p:sp>
    </p:spTree>
    <p:extLst>
      <p:ext uri="{BB962C8B-B14F-4D97-AF65-F5344CB8AC3E}">
        <p14:creationId xmlns:p14="http://schemas.microsoft.com/office/powerpoint/2010/main" val="388328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18AAE-08B9-4552-9C5F-4D64B52E361F}" type="datetimeFigureOut">
              <a:rPr lang="en-GB" smtClean="0"/>
              <a:t>23/01/2022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01D1B-76C7-4B6C-9B9C-B65139566BC7}" type="slidenum">
              <a:rPr lang="en-GB" smtClean="0"/>
              <a:t>‹#›</a:t>
            </a:fld>
            <a:endParaRPr lang="en-GB"/>
          </a:p>
        </p:txBody>
      </p:sp>
    </p:spTree>
    <p:extLst>
      <p:ext uri="{BB962C8B-B14F-4D97-AF65-F5344CB8AC3E}">
        <p14:creationId xmlns:p14="http://schemas.microsoft.com/office/powerpoint/2010/main" val="48326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9844" y="1412776"/>
            <a:ext cx="7772400" cy="2376264"/>
          </a:xfrm>
        </p:spPr>
        <p:txBody>
          <a:bodyPr>
            <a:normAutofit fontScale="90000"/>
          </a:bodyPr>
          <a:lstStyle/>
          <a:p>
            <a:br>
              <a:rPr lang="en-GB" b="1" dirty="0">
                <a:solidFill>
                  <a:srgbClr val="7030A0"/>
                </a:solidFill>
              </a:rPr>
            </a:br>
            <a:r>
              <a:rPr lang="en-GB" b="1" dirty="0">
                <a:solidFill>
                  <a:srgbClr val="7030A0"/>
                </a:solidFill>
              </a:rPr>
              <a:t>Achieving Potential:</a:t>
            </a:r>
            <a:br>
              <a:rPr lang="en-GB" b="1" dirty="0">
                <a:solidFill>
                  <a:srgbClr val="7030A0"/>
                </a:solidFill>
              </a:rPr>
            </a:br>
            <a:r>
              <a:rPr lang="en-GB" b="1" dirty="0">
                <a:solidFill>
                  <a:srgbClr val="7030A0"/>
                </a:solidFill>
              </a:rPr>
              <a:t>Stereotypes, Barriers &amp; Success</a:t>
            </a:r>
            <a:br>
              <a:rPr lang="en-GB" b="1" dirty="0">
                <a:solidFill>
                  <a:srgbClr val="7030A0"/>
                </a:solidFill>
              </a:rPr>
            </a:br>
            <a:br>
              <a:rPr lang="en-GB" b="1" dirty="0">
                <a:solidFill>
                  <a:srgbClr val="7030A0"/>
                </a:solidFill>
              </a:rPr>
            </a:br>
            <a:r>
              <a:rPr lang="en-GB" sz="2700" b="1" dirty="0">
                <a:solidFill>
                  <a:srgbClr val="7030A0"/>
                </a:solidFill>
              </a:rPr>
              <a:t>Specialist Autism Awareness Trainer</a:t>
            </a:r>
            <a:br>
              <a:rPr lang="en-GB" sz="2700" b="1" dirty="0">
                <a:solidFill>
                  <a:srgbClr val="7030A0"/>
                </a:solidFill>
              </a:rPr>
            </a:br>
            <a:r>
              <a:rPr lang="en-GB" sz="2700" b="1" dirty="0">
                <a:solidFill>
                  <a:srgbClr val="7030A0"/>
                </a:solidFill>
              </a:rPr>
              <a:t>Autism East Midlands</a:t>
            </a:r>
          </a:p>
        </p:txBody>
      </p:sp>
      <p:pic>
        <p:nvPicPr>
          <p:cNvPr id="1027" name="Picture 1" descr="cid:image001.png@01D04531.F62C3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9575"/>
            <a:ext cx="2343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509120"/>
            <a:ext cx="367240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509120"/>
            <a:ext cx="214312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9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cid:image001.png@01D04531.F62C3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24" y="141129"/>
            <a:ext cx="2343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2979501732"/>
              </p:ext>
            </p:extLst>
          </p:nvPr>
        </p:nvGraphicFramePr>
        <p:xfrm>
          <a:off x="827584" y="960279"/>
          <a:ext cx="7632848" cy="54210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 4"/>
          <p:cNvGrpSpPr/>
          <p:nvPr/>
        </p:nvGrpSpPr>
        <p:grpSpPr>
          <a:xfrm>
            <a:off x="467544" y="2633650"/>
            <a:ext cx="2808000" cy="2592000"/>
            <a:chOff x="1121298" y="2093987"/>
            <a:chExt cx="1303303" cy="1118813"/>
          </a:xfrm>
          <a:solidFill>
            <a:srgbClr val="00B0F0"/>
          </a:solidFill>
        </p:grpSpPr>
        <p:sp>
          <p:nvSpPr>
            <p:cNvPr id="6" name="Hexagon 5"/>
            <p:cNvSpPr/>
            <p:nvPr/>
          </p:nvSpPr>
          <p:spPr>
            <a:xfrm>
              <a:off x="1121298" y="2093987"/>
              <a:ext cx="1303303" cy="1118813"/>
            </a:xfrm>
            <a:prstGeom prst="hexagon">
              <a:avLst>
                <a:gd name="adj" fmla="val 25000"/>
                <a:gd name="vf" fmla="val 115470"/>
              </a:avLst>
            </a:prstGeom>
            <a:solidFill>
              <a:srgbClr val="7030A0"/>
            </a:solid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Hexagon 4"/>
            <p:cNvSpPr/>
            <p:nvPr/>
          </p:nvSpPr>
          <p:spPr>
            <a:xfrm>
              <a:off x="1323141" y="2267259"/>
              <a:ext cx="899617" cy="772271"/>
            </a:xfrm>
            <a:prstGeom prst="rect">
              <a:avLst/>
            </a:prstGeom>
            <a:no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0" tIns="12383" rIns="0" bIns="12383" numCol="1" spcCol="1270" anchor="ctr" anchorCtr="0">
              <a:noAutofit/>
            </a:bodyPr>
            <a:lstStyle/>
            <a:p>
              <a:pPr algn="ctr" defTabSz="433388">
                <a:lnSpc>
                  <a:spcPct val="90000"/>
                </a:lnSpc>
                <a:spcBef>
                  <a:spcPct val="0"/>
                </a:spcBef>
                <a:spcAft>
                  <a:spcPct val="35000"/>
                </a:spcAft>
              </a:pPr>
              <a:r>
                <a:rPr lang="en-GB" sz="2800" dirty="0"/>
                <a:t>BARRIERS FOR WOMEN &amp; GIRLS ON THE SPECTRUM</a:t>
              </a:r>
            </a:p>
          </p:txBody>
        </p:sp>
      </p:grpSp>
    </p:spTree>
    <p:extLst>
      <p:ext uri="{BB962C8B-B14F-4D97-AF65-F5344CB8AC3E}">
        <p14:creationId xmlns:p14="http://schemas.microsoft.com/office/powerpoint/2010/main" val="22795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A5514977-489B-4F6C-B690-E84A1645268C}"/>
                                            </p:graphicEl>
                                          </p:spTgt>
                                        </p:tgtEl>
                                        <p:attrNameLst>
                                          <p:attrName>style.visibility</p:attrName>
                                        </p:attrNameLst>
                                      </p:cBhvr>
                                      <p:to>
                                        <p:strVal val="visible"/>
                                      </p:to>
                                    </p:set>
                                    <p:animEffect transition="in" filter="fade">
                                      <p:cBhvr>
                                        <p:cTn id="10" dur="500"/>
                                        <p:tgtEl>
                                          <p:spTgt spid="2">
                                            <p:graphicEl>
                                              <a:dgm id="{A5514977-489B-4F6C-B690-E84A1645268C}"/>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783F769F-A93E-4194-9AA7-BE1883233756}"/>
                                            </p:graphicEl>
                                          </p:spTgt>
                                        </p:tgtEl>
                                        <p:attrNameLst>
                                          <p:attrName>style.visibility</p:attrName>
                                        </p:attrNameLst>
                                      </p:cBhvr>
                                      <p:to>
                                        <p:strVal val="visible"/>
                                      </p:to>
                                    </p:set>
                                    <p:animEffect transition="in" filter="fade">
                                      <p:cBhvr>
                                        <p:cTn id="13" dur="500"/>
                                        <p:tgtEl>
                                          <p:spTgt spid="2">
                                            <p:graphicEl>
                                              <a:dgm id="{783F769F-A93E-4194-9AA7-BE188323375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BEB8BFEE-B712-4DB2-BB36-494EB601CCD0}"/>
                                            </p:graphicEl>
                                          </p:spTgt>
                                        </p:tgtEl>
                                        <p:attrNameLst>
                                          <p:attrName>style.visibility</p:attrName>
                                        </p:attrNameLst>
                                      </p:cBhvr>
                                      <p:to>
                                        <p:strVal val="visible"/>
                                      </p:to>
                                    </p:set>
                                    <p:animEffect transition="in" filter="fade">
                                      <p:cBhvr>
                                        <p:cTn id="18" dur="500"/>
                                        <p:tgtEl>
                                          <p:spTgt spid="2">
                                            <p:graphicEl>
                                              <a:dgm id="{BEB8BFEE-B712-4DB2-BB36-494EB601CCD0}"/>
                                            </p:graphicEl>
                                          </p:spTgt>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
                                            <p:graphicEl>
                                              <a:dgm id="{A50FEB0C-5900-41F4-9162-162C49E71D03}"/>
                                            </p:graphicEl>
                                          </p:spTgt>
                                        </p:tgtEl>
                                        <p:attrNameLst>
                                          <p:attrName>style.visibility</p:attrName>
                                        </p:attrNameLst>
                                      </p:cBhvr>
                                      <p:to>
                                        <p:strVal val="visible"/>
                                      </p:to>
                                    </p:set>
                                    <p:animEffect transition="in" filter="fade">
                                      <p:cBhvr>
                                        <p:cTn id="22" dur="500"/>
                                        <p:tgtEl>
                                          <p:spTgt spid="2">
                                            <p:graphicEl>
                                              <a:dgm id="{A50FEB0C-5900-41F4-9162-162C49E71D03}"/>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graphicEl>
                                              <a:dgm id="{E7D29F4D-3CEF-4469-931F-D3ED958484DB}"/>
                                            </p:graphicEl>
                                          </p:spTgt>
                                        </p:tgtEl>
                                        <p:attrNameLst>
                                          <p:attrName>style.visibility</p:attrName>
                                        </p:attrNameLst>
                                      </p:cBhvr>
                                      <p:to>
                                        <p:strVal val="visible"/>
                                      </p:to>
                                    </p:set>
                                    <p:animEffect transition="in" filter="fade">
                                      <p:cBhvr>
                                        <p:cTn id="25" dur="500"/>
                                        <p:tgtEl>
                                          <p:spTgt spid="2">
                                            <p:graphicEl>
                                              <a:dgm id="{E7D29F4D-3CEF-4469-931F-D3ED958484DB}"/>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graphicEl>
                                              <a:dgm id="{95699E1B-3115-44B6-A38E-FF6FB24F3C1F}"/>
                                            </p:graphicEl>
                                          </p:spTgt>
                                        </p:tgtEl>
                                        <p:attrNameLst>
                                          <p:attrName>style.visibility</p:attrName>
                                        </p:attrNameLst>
                                      </p:cBhvr>
                                      <p:to>
                                        <p:strVal val="visible"/>
                                      </p:to>
                                    </p:set>
                                    <p:animEffect transition="in" filter="fade">
                                      <p:cBhvr>
                                        <p:cTn id="30" dur="500"/>
                                        <p:tgtEl>
                                          <p:spTgt spid="2">
                                            <p:graphicEl>
                                              <a:dgm id="{95699E1B-3115-44B6-A38E-FF6FB24F3C1F}"/>
                                            </p:graphic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
                                            <p:graphicEl>
                                              <a:dgm id="{582341D4-C32C-4BF9-A65C-2A898350BCEB}"/>
                                            </p:graphicEl>
                                          </p:spTgt>
                                        </p:tgtEl>
                                        <p:attrNameLst>
                                          <p:attrName>style.visibility</p:attrName>
                                        </p:attrNameLst>
                                      </p:cBhvr>
                                      <p:to>
                                        <p:strVal val="visible"/>
                                      </p:to>
                                    </p:set>
                                    <p:animEffect transition="in" filter="fade">
                                      <p:cBhvr>
                                        <p:cTn id="34" dur="500"/>
                                        <p:tgtEl>
                                          <p:spTgt spid="2">
                                            <p:graphicEl>
                                              <a:dgm id="{582341D4-C32C-4BF9-A65C-2A898350BCEB}"/>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graphicEl>
                                              <a:dgm id="{E8CD0FBA-20F4-4806-99DA-7F623CD91F78}"/>
                                            </p:graphicEl>
                                          </p:spTgt>
                                        </p:tgtEl>
                                        <p:attrNameLst>
                                          <p:attrName>style.visibility</p:attrName>
                                        </p:attrNameLst>
                                      </p:cBhvr>
                                      <p:to>
                                        <p:strVal val="visible"/>
                                      </p:to>
                                    </p:set>
                                    <p:animEffect transition="in" filter="fade">
                                      <p:cBhvr>
                                        <p:cTn id="37" dur="500"/>
                                        <p:tgtEl>
                                          <p:spTgt spid="2">
                                            <p:graphicEl>
                                              <a:dgm id="{E8CD0FBA-20F4-4806-99DA-7F623CD91F7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5E62C222-B587-4E37-A744-63B613C87FF0}"/>
                                            </p:graphicEl>
                                          </p:spTgt>
                                        </p:tgtEl>
                                        <p:attrNameLst>
                                          <p:attrName>style.visibility</p:attrName>
                                        </p:attrNameLst>
                                      </p:cBhvr>
                                      <p:to>
                                        <p:strVal val="visible"/>
                                      </p:to>
                                    </p:set>
                                    <p:animEffect transition="in" filter="fade">
                                      <p:cBhvr>
                                        <p:cTn id="42" dur="500"/>
                                        <p:tgtEl>
                                          <p:spTgt spid="2">
                                            <p:graphicEl>
                                              <a:dgm id="{5E62C222-B587-4E37-A744-63B613C87FF0}"/>
                                            </p:graphic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
                                            <p:graphicEl>
                                              <a:dgm id="{B22EE0B5-8650-400E-84C8-0AFDE684F9E9}"/>
                                            </p:graphicEl>
                                          </p:spTgt>
                                        </p:tgtEl>
                                        <p:attrNameLst>
                                          <p:attrName>style.visibility</p:attrName>
                                        </p:attrNameLst>
                                      </p:cBhvr>
                                      <p:to>
                                        <p:strVal val="visible"/>
                                      </p:to>
                                    </p:set>
                                    <p:animEffect transition="in" filter="fade">
                                      <p:cBhvr>
                                        <p:cTn id="46" dur="500"/>
                                        <p:tgtEl>
                                          <p:spTgt spid="2">
                                            <p:graphicEl>
                                              <a:dgm id="{B22EE0B5-8650-400E-84C8-0AFDE684F9E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cid:image001.png@01D04531.F62C3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8899"/>
            <a:ext cx="2343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3440506185"/>
              </p:ext>
            </p:extLst>
          </p:nvPr>
        </p:nvGraphicFramePr>
        <p:xfrm>
          <a:off x="1043608" y="1340768"/>
          <a:ext cx="7632848"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Hexagon 5"/>
          <p:cNvSpPr/>
          <p:nvPr/>
        </p:nvSpPr>
        <p:spPr>
          <a:xfrm>
            <a:off x="395536" y="2420888"/>
            <a:ext cx="2808316" cy="2520280"/>
          </a:xfrm>
          <a:prstGeom prst="hexagon">
            <a:avLst>
              <a:gd name="adj" fmla="val 25000"/>
              <a:gd name="vf" fmla="val 115470"/>
            </a:avLst>
          </a:prstGeom>
          <a:solidFill>
            <a:srgbClr val="EC008C"/>
          </a:solid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endParaRPr lang="en-GB" dirty="0"/>
          </a:p>
          <a:p>
            <a:pPr algn="ctr"/>
            <a:r>
              <a:rPr lang="en-GB" sz="2400" dirty="0"/>
              <a:t>MENTAL HEALTH AS A BARRIER</a:t>
            </a:r>
          </a:p>
        </p:txBody>
      </p:sp>
    </p:spTree>
    <p:extLst>
      <p:ext uri="{BB962C8B-B14F-4D97-AF65-F5344CB8AC3E}">
        <p14:creationId xmlns:p14="http://schemas.microsoft.com/office/powerpoint/2010/main" val="110378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graphicEl>
                                              <a:dgm id="{A5514977-489B-4F6C-B690-E84A1645268C}"/>
                                            </p:graphicEl>
                                          </p:spTgt>
                                        </p:tgtEl>
                                        <p:attrNameLst>
                                          <p:attrName>style.visibility</p:attrName>
                                        </p:attrNameLst>
                                      </p:cBhvr>
                                      <p:to>
                                        <p:strVal val="visible"/>
                                      </p:to>
                                    </p:set>
                                    <p:animEffect transition="in" filter="fade">
                                      <p:cBhvr>
                                        <p:cTn id="7" dur="500"/>
                                        <p:tgtEl>
                                          <p:spTgt spid="2">
                                            <p:graphicEl>
                                              <a:dgm id="{A5514977-489B-4F6C-B690-E84A1645268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783F769F-A93E-4194-9AA7-BE1883233756}"/>
                                            </p:graphicEl>
                                          </p:spTgt>
                                        </p:tgtEl>
                                        <p:attrNameLst>
                                          <p:attrName>style.visibility</p:attrName>
                                        </p:attrNameLst>
                                      </p:cBhvr>
                                      <p:to>
                                        <p:strVal val="visible"/>
                                      </p:to>
                                    </p:set>
                                    <p:animEffect transition="in" filter="fade">
                                      <p:cBhvr>
                                        <p:cTn id="10" dur="500"/>
                                        <p:tgtEl>
                                          <p:spTgt spid="2">
                                            <p:graphicEl>
                                              <a:dgm id="{783F769F-A93E-4194-9AA7-BE188323375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BEB8BFEE-B712-4DB2-BB36-494EB601CCD0}"/>
                                            </p:graphicEl>
                                          </p:spTgt>
                                        </p:tgtEl>
                                        <p:attrNameLst>
                                          <p:attrName>style.visibility</p:attrName>
                                        </p:attrNameLst>
                                      </p:cBhvr>
                                      <p:to>
                                        <p:strVal val="visible"/>
                                      </p:to>
                                    </p:set>
                                    <p:animEffect transition="in" filter="fade">
                                      <p:cBhvr>
                                        <p:cTn id="15" dur="500"/>
                                        <p:tgtEl>
                                          <p:spTgt spid="2">
                                            <p:graphicEl>
                                              <a:dgm id="{BEB8BFEE-B712-4DB2-BB36-494EB601CCD0}"/>
                                            </p:graphic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
                                            <p:graphicEl>
                                              <a:dgm id="{A50FEB0C-5900-41F4-9162-162C49E71D03}"/>
                                            </p:graphicEl>
                                          </p:spTgt>
                                        </p:tgtEl>
                                        <p:attrNameLst>
                                          <p:attrName>style.visibility</p:attrName>
                                        </p:attrNameLst>
                                      </p:cBhvr>
                                      <p:to>
                                        <p:strVal val="visible"/>
                                      </p:to>
                                    </p:set>
                                    <p:animEffect transition="in" filter="fade">
                                      <p:cBhvr>
                                        <p:cTn id="19" dur="500"/>
                                        <p:tgtEl>
                                          <p:spTgt spid="2">
                                            <p:graphicEl>
                                              <a:dgm id="{A50FEB0C-5900-41F4-9162-162C49E71D03}"/>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graphicEl>
                                              <a:dgm id="{E7D29F4D-3CEF-4469-931F-D3ED958484DB}"/>
                                            </p:graphicEl>
                                          </p:spTgt>
                                        </p:tgtEl>
                                        <p:attrNameLst>
                                          <p:attrName>style.visibility</p:attrName>
                                        </p:attrNameLst>
                                      </p:cBhvr>
                                      <p:to>
                                        <p:strVal val="visible"/>
                                      </p:to>
                                    </p:set>
                                    <p:animEffect transition="in" filter="fade">
                                      <p:cBhvr>
                                        <p:cTn id="22" dur="500"/>
                                        <p:tgtEl>
                                          <p:spTgt spid="2">
                                            <p:graphicEl>
                                              <a:dgm id="{E7D29F4D-3CEF-4469-931F-D3ED958484D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95699E1B-3115-44B6-A38E-FF6FB24F3C1F}"/>
                                            </p:graphicEl>
                                          </p:spTgt>
                                        </p:tgtEl>
                                        <p:attrNameLst>
                                          <p:attrName>style.visibility</p:attrName>
                                        </p:attrNameLst>
                                      </p:cBhvr>
                                      <p:to>
                                        <p:strVal val="visible"/>
                                      </p:to>
                                    </p:set>
                                    <p:animEffect transition="in" filter="fade">
                                      <p:cBhvr>
                                        <p:cTn id="27" dur="500"/>
                                        <p:tgtEl>
                                          <p:spTgt spid="2">
                                            <p:graphicEl>
                                              <a:dgm id="{95699E1B-3115-44B6-A38E-FF6FB24F3C1F}"/>
                                            </p:graphic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
                                            <p:graphicEl>
                                              <a:dgm id="{582341D4-C32C-4BF9-A65C-2A898350BCEB}"/>
                                            </p:graphicEl>
                                          </p:spTgt>
                                        </p:tgtEl>
                                        <p:attrNameLst>
                                          <p:attrName>style.visibility</p:attrName>
                                        </p:attrNameLst>
                                      </p:cBhvr>
                                      <p:to>
                                        <p:strVal val="visible"/>
                                      </p:to>
                                    </p:set>
                                    <p:animEffect transition="in" filter="fade">
                                      <p:cBhvr>
                                        <p:cTn id="31" dur="500"/>
                                        <p:tgtEl>
                                          <p:spTgt spid="2">
                                            <p:graphicEl>
                                              <a:dgm id="{582341D4-C32C-4BF9-A65C-2A898350BCEB}"/>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E8CD0FBA-20F4-4806-99DA-7F623CD91F78}"/>
                                            </p:graphicEl>
                                          </p:spTgt>
                                        </p:tgtEl>
                                        <p:attrNameLst>
                                          <p:attrName>style.visibility</p:attrName>
                                        </p:attrNameLst>
                                      </p:cBhvr>
                                      <p:to>
                                        <p:strVal val="visible"/>
                                      </p:to>
                                    </p:set>
                                    <p:animEffect transition="in" filter="fade">
                                      <p:cBhvr>
                                        <p:cTn id="34" dur="500"/>
                                        <p:tgtEl>
                                          <p:spTgt spid="2">
                                            <p:graphicEl>
                                              <a:dgm id="{E8CD0FBA-20F4-4806-99DA-7F623CD91F7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graphicEl>
                                              <a:dgm id="{5E62C222-B587-4E37-A744-63B613C87FF0}"/>
                                            </p:graphicEl>
                                          </p:spTgt>
                                        </p:tgtEl>
                                        <p:attrNameLst>
                                          <p:attrName>style.visibility</p:attrName>
                                        </p:attrNameLst>
                                      </p:cBhvr>
                                      <p:to>
                                        <p:strVal val="visible"/>
                                      </p:to>
                                    </p:set>
                                    <p:animEffect transition="in" filter="fade">
                                      <p:cBhvr>
                                        <p:cTn id="39" dur="500"/>
                                        <p:tgtEl>
                                          <p:spTgt spid="2">
                                            <p:graphicEl>
                                              <a:dgm id="{5E62C222-B587-4E37-A744-63B613C87FF0}"/>
                                            </p:graphicEl>
                                          </p:spTgt>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
                                            <p:graphicEl>
                                              <a:dgm id="{B22EE0B5-8650-400E-84C8-0AFDE684F9E9}"/>
                                            </p:graphicEl>
                                          </p:spTgt>
                                        </p:tgtEl>
                                        <p:attrNameLst>
                                          <p:attrName>style.visibility</p:attrName>
                                        </p:attrNameLst>
                                      </p:cBhvr>
                                      <p:to>
                                        <p:strVal val="visible"/>
                                      </p:to>
                                    </p:set>
                                    <p:animEffect transition="in" filter="fade">
                                      <p:cBhvr>
                                        <p:cTn id="43" dur="500"/>
                                        <p:tgtEl>
                                          <p:spTgt spid="2">
                                            <p:graphicEl>
                                              <a:dgm id="{B22EE0B5-8650-400E-84C8-0AFDE684F9E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cid:image001.png@01D04531.F62C3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37" y="255514"/>
            <a:ext cx="2343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20688"/>
            <a:ext cx="8229600" cy="1512168"/>
          </a:xfrm>
        </p:spPr>
        <p:txBody>
          <a:bodyPr/>
          <a:lstStyle/>
          <a:p>
            <a:r>
              <a:rPr lang="en-GB" b="1" dirty="0">
                <a:solidFill>
                  <a:srgbClr val="7030A0"/>
                </a:solidFill>
              </a:rPr>
              <a:t>                    What needs to change?</a:t>
            </a:r>
          </a:p>
        </p:txBody>
      </p:sp>
      <p:sp>
        <p:nvSpPr>
          <p:cNvPr id="5" name="Content Placeholder 4"/>
          <p:cNvSpPr>
            <a:spLocks noGrp="1"/>
          </p:cNvSpPr>
          <p:nvPr>
            <p:ph sz="half" idx="2"/>
          </p:nvPr>
        </p:nvSpPr>
        <p:spPr>
          <a:xfrm>
            <a:off x="4648200" y="1916832"/>
            <a:ext cx="4038600" cy="4209331"/>
          </a:xfrm>
        </p:spPr>
        <p:txBody>
          <a:bodyPr>
            <a:normAutofit lnSpcReduction="10000"/>
          </a:bodyPr>
          <a:lstStyle/>
          <a:p>
            <a:r>
              <a:rPr lang="en-GB" dirty="0"/>
              <a:t>Better autism awareness within communities</a:t>
            </a:r>
          </a:p>
          <a:p>
            <a:endParaRPr lang="en-GB" dirty="0"/>
          </a:p>
          <a:p>
            <a:r>
              <a:rPr lang="en-GB" dirty="0"/>
              <a:t>More specialists involved in diagnosis</a:t>
            </a:r>
          </a:p>
          <a:p>
            <a:pPr marL="0" indent="0">
              <a:buNone/>
            </a:pPr>
            <a:endParaRPr lang="en-GB" dirty="0"/>
          </a:p>
          <a:p>
            <a:r>
              <a:rPr lang="en-GB" dirty="0"/>
              <a:t>Raise the profile of women and girls</a:t>
            </a:r>
          </a:p>
          <a:p>
            <a:pPr marL="0" indent="0">
              <a:buNone/>
            </a:pPr>
            <a:endParaRPr lang="en-GB" dirty="0"/>
          </a:p>
        </p:txBody>
      </p:sp>
      <p:pic>
        <p:nvPicPr>
          <p:cNvPr id="4" name="Content Placeholder 3"/>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133475" y="2520156"/>
            <a:ext cx="2686050" cy="2686050"/>
          </a:xfrm>
        </p:spPr>
      </p:pic>
    </p:spTree>
    <p:extLst>
      <p:ext uri="{BB962C8B-B14F-4D97-AF65-F5344CB8AC3E}">
        <p14:creationId xmlns:p14="http://schemas.microsoft.com/office/powerpoint/2010/main" val="412365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cid:image001.png@01D04531.F62C3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37" y="255514"/>
            <a:ext cx="2343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20688"/>
            <a:ext cx="8229600" cy="1512168"/>
          </a:xfrm>
        </p:spPr>
        <p:txBody>
          <a:bodyPr/>
          <a:lstStyle/>
          <a:p>
            <a:r>
              <a:rPr lang="en-GB" b="1" dirty="0">
                <a:solidFill>
                  <a:srgbClr val="7030A0"/>
                </a:solidFill>
              </a:rPr>
              <a:t>                    What needs to change?</a:t>
            </a:r>
          </a:p>
        </p:txBody>
      </p:sp>
      <p:sp>
        <p:nvSpPr>
          <p:cNvPr id="5" name="Content Placeholder 4"/>
          <p:cNvSpPr>
            <a:spLocks noGrp="1"/>
          </p:cNvSpPr>
          <p:nvPr>
            <p:ph sz="half" idx="2"/>
          </p:nvPr>
        </p:nvSpPr>
        <p:spPr>
          <a:xfrm>
            <a:off x="4648200" y="1916832"/>
            <a:ext cx="4038600" cy="4209331"/>
          </a:xfrm>
        </p:spPr>
        <p:txBody>
          <a:bodyPr>
            <a:normAutofit lnSpcReduction="10000"/>
          </a:bodyPr>
          <a:lstStyle/>
          <a:p>
            <a:r>
              <a:rPr lang="en-GB" dirty="0"/>
              <a:t>Better mental health support</a:t>
            </a:r>
          </a:p>
          <a:p>
            <a:endParaRPr lang="en-GB" dirty="0"/>
          </a:p>
          <a:p>
            <a:r>
              <a:rPr lang="en-GB" dirty="0"/>
              <a:t>Advocacy</a:t>
            </a:r>
          </a:p>
          <a:p>
            <a:endParaRPr lang="en-GB" dirty="0"/>
          </a:p>
          <a:p>
            <a:r>
              <a:rPr lang="en-GB" dirty="0"/>
              <a:t>Coaching and mentoring</a:t>
            </a:r>
          </a:p>
          <a:p>
            <a:endParaRPr lang="en-GB" dirty="0"/>
          </a:p>
          <a:p>
            <a:r>
              <a:rPr lang="en-GB" dirty="0"/>
              <a:t>Employment support</a:t>
            </a:r>
          </a:p>
          <a:p>
            <a:pPr marL="0" indent="0">
              <a:buNone/>
            </a:pPr>
            <a:endParaRPr lang="en-GB" dirty="0"/>
          </a:p>
        </p:txBody>
      </p:sp>
      <p:pic>
        <p:nvPicPr>
          <p:cNvPr id="4" name="Content Placeholder 3"/>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133475" y="2520156"/>
            <a:ext cx="2686050" cy="2686050"/>
          </a:xfrm>
        </p:spPr>
      </p:pic>
    </p:spTree>
    <p:extLst>
      <p:ext uri="{BB962C8B-B14F-4D97-AF65-F5344CB8AC3E}">
        <p14:creationId xmlns:p14="http://schemas.microsoft.com/office/powerpoint/2010/main" val="18460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936104"/>
          </a:xfrm>
        </p:spPr>
        <p:txBody>
          <a:bodyPr>
            <a:normAutofit/>
          </a:bodyPr>
          <a:lstStyle/>
          <a:p>
            <a:r>
              <a:rPr lang="en-GB" b="1" dirty="0">
                <a:solidFill>
                  <a:srgbClr val="7030A0"/>
                </a:solidFill>
              </a:rPr>
              <a:t>                  Issues in the workplace  </a:t>
            </a:r>
          </a:p>
        </p:txBody>
      </p:sp>
      <p:sp>
        <p:nvSpPr>
          <p:cNvPr id="3" name="Content Placeholder 2"/>
          <p:cNvSpPr>
            <a:spLocks noGrp="1"/>
          </p:cNvSpPr>
          <p:nvPr>
            <p:ph idx="1"/>
          </p:nvPr>
        </p:nvSpPr>
        <p:spPr>
          <a:xfrm>
            <a:off x="395536" y="1988840"/>
            <a:ext cx="8229600" cy="4525963"/>
          </a:xfrm>
        </p:spPr>
        <p:txBody>
          <a:bodyPr>
            <a:normAutofit lnSpcReduction="10000"/>
          </a:bodyPr>
          <a:lstStyle/>
          <a:p>
            <a:pPr marL="0" indent="0">
              <a:buClr>
                <a:srgbClr val="ED008C"/>
              </a:buClr>
              <a:buNone/>
            </a:pPr>
            <a:r>
              <a:rPr lang="en-GB" sz="2800" b="1" dirty="0"/>
              <a:t>All of these things can affect someone being able to obtain or maintain employment :</a:t>
            </a:r>
          </a:p>
          <a:p>
            <a:pPr>
              <a:buClr>
                <a:srgbClr val="ED008C"/>
              </a:buClr>
            </a:pPr>
            <a:r>
              <a:rPr lang="en-GB" sz="2800" dirty="0"/>
              <a:t>Sensory issues e.g. the environment</a:t>
            </a:r>
          </a:p>
          <a:p>
            <a:pPr>
              <a:buClr>
                <a:srgbClr val="ED008C"/>
              </a:buClr>
            </a:pPr>
            <a:r>
              <a:rPr lang="en-GB" sz="2800" dirty="0"/>
              <a:t>Communication issues – interacting with others</a:t>
            </a:r>
          </a:p>
          <a:p>
            <a:pPr>
              <a:buClr>
                <a:srgbClr val="ED008C"/>
              </a:buClr>
            </a:pPr>
            <a:r>
              <a:rPr lang="en-GB" sz="2800" dirty="0"/>
              <a:t>Literal use of language, insensitive to feelings</a:t>
            </a:r>
          </a:p>
          <a:p>
            <a:pPr>
              <a:buClr>
                <a:srgbClr val="ED008C"/>
              </a:buClr>
            </a:pPr>
            <a:r>
              <a:rPr lang="en-GB" sz="2800" dirty="0"/>
              <a:t>Misunderstandings</a:t>
            </a:r>
          </a:p>
          <a:p>
            <a:pPr>
              <a:buClr>
                <a:srgbClr val="ED008C"/>
              </a:buClr>
            </a:pPr>
            <a:r>
              <a:rPr lang="en-GB" sz="2800" dirty="0"/>
              <a:t>Can seem odd eccentric</a:t>
            </a:r>
          </a:p>
          <a:p>
            <a:pPr>
              <a:buClr>
                <a:srgbClr val="ED008C"/>
              </a:buClr>
            </a:pPr>
            <a:r>
              <a:rPr lang="en-GB" sz="2800" dirty="0"/>
              <a:t>Subject of bullying</a:t>
            </a:r>
          </a:p>
          <a:p>
            <a:pPr>
              <a:buClr>
                <a:srgbClr val="ED008C"/>
              </a:buClr>
            </a:pPr>
            <a:r>
              <a:rPr lang="en-GB" sz="2800" dirty="0"/>
              <a:t>Social issues – socialising</a:t>
            </a:r>
          </a:p>
          <a:p>
            <a:pPr>
              <a:buClr>
                <a:srgbClr val="ED008C"/>
              </a:buClr>
            </a:pPr>
            <a:endParaRPr lang="en-GB" sz="2800"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23415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032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OTTFFS…….?</a:t>
            </a:r>
          </a:p>
        </p:txBody>
      </p:sp>
      <p:sp>
        <p:nvSpPr>
          <p:cNvPr id="3" name="Content Placeholder 2"/>
          <p:cNvSpPr>
            <a:spLocks noGrp="1"/>
          </p:cNvSpPr>
          <p:nvPr>
            <p:ph idx="1"/>
          </p:nvPr>
        </p:nvSpPr>
        <p:spPr/>
        <p:txBody>
          <a:bodyPr/>
          <a:lstStyle/>
          <a:p>
            <a:r>
              <a:rPr lang="en-GB" dirty="0"/>
              <a:t>What is the next letter in the sequence?</a:t>
            </a:r>
          </a:p>
        </p:txBody>
      </p:sp>
      <p:pic>
        <p:nvPicPr>
          <p:cNvPr id="4" name="Picture 3"/>
          <p:cNvPicPr>
            <a:picLocks noChangeAspect="1"/>
          </p:cNvPicPr>
          <p:nvPr/>
        </p:nvPicPr>
        <p:blipFill>
          <a:blip r:embed="rId2"/>
          <a:stretch>
            <a:fillRect/>
          </a:stretch>
        </p:blipFill>
        <p:spPr>
          <a:xfrm>
            <a:off x="251520" y="246985"/>
            <a:ext cx="2341067" cy="81693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068960"/>
            <a:ext cx="3048000" cy="2304288"/>
          </a:xfrm>
          <a:prstGeom prst="rect">
            <a:avLst/>
          </a:prstGeom>
        </p:spPr>
      </p:pic>
    </p:spTree>
    <p:extLst>
      <p:ext uri="{BB962C8B-B14F-4D97-AF65-F5344CB8AC3E}">
        <p14:creationId xmlns:p14="http://schemas.microsoft.com/office/powerpoint/2010/main" val="1695787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20080"/>
          </a:xfrm>
        </p:spPr>
        <p:txBody>
          <a:bodyPr>
            <a:noAutofit/>
          </a:bodyPr>
          <a:lstStyle/>
          <a:p>
            <a:r>
              <a:rPr lang="en-GB" b="1" dirty="0">
                <a:solidFill>
                  <a:srgbClr val="7030A0"/>
                </a:solidFill>
              </a:rPr>
              <a:t>                   Success in Employment</a:t>
            </a:r>
          </a:p>
        </p:txBody>
      </p:sp>
      <p:sp>
        <p:nvSpPr>
          <p:cNvPr id="3" name="Content Placeholder 2"/>
          <p:cNvSpPr>
            <a:spLocks noGrp="1"/>
          </p:cNvSpPr>
          <p:nvPr>
            <p:ph idx="1"/>
          </p:nvPr>
        </p:nvSpPr>
        <p:spPr>
          <a:xfrm>
            <a:off x="457200" y="1844824"/>
            <a:ext cx="8229600" cy="4281339"/>
          </a:xfrm>
        </p:spPr>
        <p:txBody>
          <a:bodyPr>
            <a:normAutofit lnSpcReduction="10000"/>
          </a:bodyPr>
          <a:lstStyle/>
          <a:p>
            <a:pPr marL="0" indent="0">
              <a:buNone/>
            </a:pPr>
            <a:r>
              <a:rPr lang="en-GB" b="1" dirty="0"/>
              <a:t>Reasonable adjustments:</a:t>
            </a:r>
            <a:br>
              <a:rPr lang="en-GB" b="1" dirty="0"/>
            </a:br>
            <a:endParaRPr lang="en-GB" b="1" dirty="0"/>
          </a:p>
          <a:p>
            <a:r>
              <a:rPr lang="en-GB" dirty="0"/>
              <a:t>Raise awareness of Autism amongst staff </a:t>
            </a:r>
          </a:p>
          <a:p>
            <a:endParaRPr lang="en-GB" dirty="0"/>
          </a:p>
          <a:p>
            <a:r>
              <a:rPr lang="en-GB" dirty="0"/>
              <a:t>Accommodate sensory needs</a:t>
            </a:r>
          </a:p>
          <a:p>
            <a:endParaRPr lang="en-GB" dirty="0"/>
          </a:p>
          <a:p>
            <a:r>
              <a:rPr lang="en-GB" dirty="0"/>
              <a:t>It is helpful for feedback to be written down – in a visual format</a:t>
            </a:r>
          </a:p>
          <a:p>
            <a:endParaRPr lang="en-GB" dirty="0"/>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23415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125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20080"/>
          </a:xfrm>
        </p:spPr>
        <p:txBody>
          <a:bodyPr>
            <a:noAutofit/>
          </a:bodyPr>
          <a:lstStyle/>
          <a:p>
            <a:r>
              <a:rPr lang="en-GB" b="1" dirty="0">
                <a:solidFill>
                  <a:srgbClr val="7030A0"/>
                </a:solidFill>
              </a:rPr>
              <a:t>                   Success in Employment</a:t>
            </a:r>
          </a:p>
        </p:txBody>
      </p:sp>
      <p:sp>
        <p:nvSpPr>
          <p:cNvPr id="3" name="Content Placeholder 2"/>
          <p:cNvSpPr>
            <a:spLocks noGrp="1"/>
          </p:cNvSpPr>
          <p:nvPr>
            <p:ph idx="1"/>
          </p:nvPr>
        </p:nvSpPr>
        <p:spPr>
          <a:xfrm>
            <a:off x="457200" y="1844824"/>
            <a:ext cx="8229600" cy="4281339"/>
          </a:xfrm>
        </p:spPr>
        <p:txBody>
          <a:bodyPr>
            <a:normAutofit fontScale="92500" lnSpcReduction="10000"/>
          </a:bodyPr>
          <a:lstStyle/>
          <a:p>
            <a:pPr marL="0" indent="0">
              <a:buNone/>
            </a:pPr>
            <a:r>
              <a:rPr lang="en-GB" b="1" dirty="0"/>
              <a:t>Reasonable adjustments:</a:t>
            </a:r>
          </a:p>
          <a:p>
            <a:pPr marL="0" indent="0">
              <a:buNone/>
            </a:pPr>
            <a:endParaRPr lang="en-GB" b="1" dirty="0"/>
          </a:p>
          <a:p>
            <a:r>
              <a:rPr lang="en-GB" dirty="0"/>
              <a:t>Try to express expectations as literally as possible</a:t>
            </a:r>
          </a:p>
          <a:p>
            <a:endParaRPr lang="en-GB" dirty="0"/>
          </a:p>
          <a:p>
            <a:r>
              <a:rPr lang="en-GB" dirty="0"/>
              <a:t>Own desk rather than “hot desking”</a:t>
            </a:r>
          </a:p>
          <a:p>
            <a:endParaRPr lang="en-GB" dirty="0"/>
          </a:p>
          <a:p>
            <a:r>
              <a:rPr lang="en-GB" dirty="0"/>
              <a:t>Tap into special interests – some of us are excellent researchers and advocates</a:t>
            </a:r>
          </a:p>
          <a:p>
            <a:endParaRPr lang="en-GB" dirty="0"/>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23415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360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364902"/>
          </a:xfrm>
        </p:spPr>
        <p:txBody>
          <a:bodyPr>
            <a:noAutofit/>
          </a:bodyPr>
          <a:lstStyle/>
          <a:p>
            <a:r>
              <a:rPr lang="en-GB" b="1" dirty="0">
                <a:solidFill>
                  <a:srgbClr val="7030A0"/>
                </a:solidFill>
              </a:rPr>
              <a:t>                 Success in Employment</a:t>
            </a:r>
          </a:p>
        </p:txBody>
      </p:sp>
      <p:sp>
        <p:nvSpPr>
          <p:cNvPr id="3" name="Content Placeholder 2"/>
          <p:cNvSpPr>
            <a:spLocks noGrp="1"/>
          </p:cNvSpPr>
          <p:nvPr>
            <p:ph idx="1"/>
          </p:nvPr>
        </p:nvSpPr>
        <p:spPr>
          <a:xfrm>
            <a:off x="457200" y="1988840"/>
            <a:ext cx="8229600" cy="4137323"/>
          </a:xfrm>
        </p:spPr>
        <p:txBody>
          <a:bodyPr>
            <a:normAutofit/>
          </a:bodyPr>
          <a:lstStyle/>
          <a:p>
            <a:pPr marL="0" indent="0">
              <a:buNone/>
            </a:pPr>
            <a:r>
              <a:rPr lang="en-GB" sz="2800" b="1" dirty="0"/>
              <a:t>Support strategies:</a:t>
            </a:r>
          </a:p>
          <a:p>
            <a:r>
              <a:rPr lang="en-GB" sz="2800" dirty="0"/>
              <a:t>Support to self monitor anxiety levels in order to ensure emotional wellbeing</a:t>
            </a:r>
          </a:p>
          <a:p>
            <a:r>
              <a:rPr lang="en-GB" sz="2800" dirty="0"/>
              <a:t>Be aware of learning styles. Individuals may not be able to multitask or think abstractly!</a:t>
            </a:r>
          </a:p>
          <a:p>
            <a:r>
              <a:rPr lang="en-GB" sz="2800" dirty="0"/>
              <a:t>Practical demonstrations are useful</a:t>
            </a:r>
          </a:p>
          <a:p>
            <a:r>
              <a:rPr lang="en-GB" sz="2800" dirty="0"/>
              <a:t>Coaching and mentoring</a:t>
            </a:r>
          </a:p>
          <a:p>
            <a:r>
              <a:rPr lang="en-GB" sz="2800" dirty="0"/>
              <a:t>Acceptance and understanding key to wellbeing</a:t>
            </a:r>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23415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437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8229600" cy="576063"/>
          </a:xfrm>
        </p:spPr>
        <p:txBody>
          <a:bodyPr>
            <a:noAutofit/>
          </a:bodyPr>
          <a:lstStyle/>
          <a:p>
            <a:r>
              <a:rPr lang="en-GB" b="1" dirty="0">
                <a:solidFill>
                  <a:srgbClr val="7030A0"/>
                </a:solidFill>
              </a:rPr>
              <a:t>                  Coaching and Mentoring</a:t>
            </a:r>
          </a:p>
        </p:txBody>
      </p:sp>
      <p:sp>
        <p:nvSpPr>
          <p:cNvPr id="3" name="Content Placeholder 2"/>
          <p:cNvSpPr>
            <a:spLocks noGrp="1"/>
          </p:cNvSpPr>
          <p:nvPr>
            <p:ph idx="1"/>
          </p:nvPr>
        </p:nvSpPr>
        <p:spPr>
          <a:xfrm>
            <a:off x="457200" y="2420888"/>
            <a:ext cx="8229600" cy="3705275"/>
          </a:xfrm>
        </p:spPr>
        <p:txBody>
          <a:bodyPr>
            <a:normAutofit/>
          </a:bodyPr>
          <a:lstStyle/>
          <a:p>
            <a:pPr marL="0" indent="0">
              <a:buNone/>
            </a:pPr>
            <a:r>
              <a:rPr lang="en-GB" dirty="0"/>
              <a:t>“I have found it particularly useful to have a mentor/advocate who has AS themselves and is also a teacher working in FE/HE as this has enabled me to have a greater understanding of myself, not to feel so alone and has helped my parents to understand me better”  </a:t>
            </a:r>
          </a:p>
          <a:p>
            <a:pPr marL="0" indent="0">
              <a:buNone/>
            </a:pPr>
            <a:r>
              <a:rPr lang="en-GB" i="1" dirty="0"/>
              <a:t>				</a:t>
            </a:r>
            <a:r>
              <a:rPr lang="en-GB" sz="2200" dirty="0"/>
              <a:t>Source: Leeds Autism Aim Project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23415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22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2295-CE01-435C-9FE9-5C55C694E26C}"/>
              </a:ext>
            </a:extLst>
          </p:cNvPr>
          <p:cNvSpPr>
            <a:spLocks noGrp="1"/>
          </p:cNvSpPr>
          <p:nvPr>
            <p:ph type="title"/>
          </p:nvPr>
        </p:nvSpPr>
        <p:spPr/>
        <p:txBody>
          <a:bodyPr>
            <a:normAutofit fontScale="90000"/>
          </a:bodyPr>
          <a:lstStyle/>
          <a:p>
            <a:r>
              <a:rPr lang="en-US" b="1" dirty="0">
                <a:solidFill>
                  <a:schemeClr val="accent4"/>
                </a:solidFill>
              </a:rPr>
              <a:t>The law, Congress states:</a:t>
            </a:r>
            <a:br>
              <a:rPr lang="en-US" b="1" dirty="0">
                <a:solidFill>
                  <a:schemeClr val="accent4"/>
                </a:solidFill>
              </a:rPr>
            </a:br>
            <a:endParaRPr lang="en-US" b="1" dirty="0">
              <a:solidFill>
                <a:schemeClr val="accent4"/>
              </a:solidFill>
            </a:endParaRPr>
          </a:p>
        </p:txBody>
      </p:sp>
      <p:sp>
        <p:nvSpPr>
          <p:cNvPr id="3" name="Content Placeholder 2">
            <a:extLst>
              <a:ext uri="{FF2B5EF4-FFF2-40B4-BE49-F238E27FC236}">
                <a16:creationId xmlns:a16="http://schemas.microsoft.com/office/drawing/2014/main" id="{0E3830E4-9E3D-4C43-9E94-4B4E34DAFF56}"/>
              </a:ext>
            </a:extLst>
          </p:cNvPr>
          <p:cNvSpPr>
            <a:spLocks noGrp="1"/>
          </p:cNvSpPr>
          <p:nvPr>
            <p:ph idx="1"/>
          </p:nvPr>
        </p:nvSpPr>
        <p:spPr/>
        <p:txBody>
          <a:bodyPr>
            <a:normAutofit/>
          </a:bodyPr>
          <a:lstStyle/>
          <a:p>
            <a:pPr marL="0" indent="0">
              <a:buNone/>
            </a:pPr>
            <a:r>
              <a:rPr lang="en-US" dirty="0"/>
              <a:t>	Disability is a natural part of the human experience and in no way diminishes the right of individuals to participate in or contribute to society. Improving educational results for children with disabilities is an essential element of our national policy of ensuring equality of opportunity, full participation, independent living, and economic self-sufficiency for individuals with disabilities.</a:t>
            </a:r>
          </a:p>
        </p:txBody>
      </p:sp>
    </p:spTree>
    <p:extLst>
      <p:ext uri="{BB962C8B-B14F-4D97-AF65-F5344CB8AC3E}">
        <p14:creationId xmlns:p14="http://schemas.microsoft.com/office/powerpoint/2010/main" val="1651655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BDF2D014-5804-4E42-9333-D854AFF03191}"/>
              </a:ext>
            </a:extLst>
          </p:cNvPr>
          <p:cNvPicPr>
            <a:picLocks noGrp="1" noChangeAspect="1"/>
          </p:cNvPicPr>
          <p:nvPr>
            <p:ph idx="1"/>
          </p:nvPr>
        </p:nvPicPr>
        <p:blipFill>
          <a:blip r:embed="rId2"/>
          <a:stretch>
            <a:fillRect/>
          </a:stretch>
        </p:blipFill>
        <p:spPr>
          <a:xfrm>
            <a:off x="609600" y="457200"/>
            <a:ext cx="7924800" cy="5943600"/>
          </a:xfrm>
          <a:prstGeom prst="rect">
            <a:avLst/>
          </a:prstGeom>
        </p:spPr>
      </p:pic>
    </p:spTree>
    <p:extLst>
      <p:ext uri="{BB962C8B-B14F-4D97-AF65-F5344CB8AC3E}">
        <p14:creationId xmlns:p14="http://schemas.microsoft.com/office/powerpoint/2010/main" val="174607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		Quiz : True or False?</a:t>
            </a:r>
          </a:p>
        </p:txBody>
      </p:sp>
      <p:sp>
        <p:nvSpPr>
          <p:cNvPr id="3" name="Content Placeholder 2"/>
          <p:cNvSpPr>
            <a:spLocks noGrp="1"/>
          </p:cNvSpPr>
          <p:nvPr>
            <p:ph idx="1"/>
          </p:nvPr>
        </p:nvSpPr>
        <p:spPr/>
        <p:txBody>
          <a:bodyPr>
            <a:normAutofit fontScale="77500" lnSpcReduction="20000"/>
          </a:bodyPr>
          <a:lstStyle/>
          <a:p>
            <a:pPr>
              <a:buFontTx/>
              <a:buChar char="•"/>
            </a:pPr>
            <a:r>
              <a:rPr lang="en-GB" altLang="en-US" dirty="0"/>
              <a:t>All people with Autism have a learning disability</a:t>
            </a:r>
          </a:p>
          <a:p>
            <a:pPr>
              <a:buFontTx/>
              <a:buChar char="•"/>
            </a:pPr>
            <a:r>
              <a:rPr lang="en-GB" altLang="en-US" dirty="0"/>
              <a:t>All People with Autism have challenging behaviour</a:t>
            </a:r>
          </a:p>
          <a:p>
            <a:pPr>
              <a:buFontTx/>
              <a:buChar char="•"/>
            </a:pPr>
            <a:r>
              <a:rPr lang="en-GB" altLang="en-US" dirty="0"/>
              <a:t>Autism is known as a hidden disability</a:t>
            </a:r>
          </a:p>
          <a:p>
            <a:pPr>
              <a:buFontTx/>
              <a:buChar char="•"/>
            </a:pPr>
            <a:r>
              <a:rPr lang="en-GB" altLang="en-US" dirty="0"/>
              <a:t>Autism falls under the Equality Act 2010</a:t>
            </a:r>
          </a:p>
          <a:p>
            <a:pPr>
              <a:buFontTx/>
              <a:buChar char="•"/>
            </a:pPr>
            <a:r>
              <a:rPr lang="en-GB" altLang="en-US" dirty="0"/>
              <a:t>1 in 100 people have Autism</a:t>
            </a:r>
          </a:p>
          <a:p>
            <a:pPr>
              <a:buFontTx/>
              <a:buChar char="•"/>
            </a:pPr>
            <a:r>
              <a:rPr lang="en-GB" altLang="en-US" dirty="0"/>
              <a:t>Autism is a wish to avoid social contact</a:t>
            </a:r>
          </a:p>
          <a:p>
            <a:pPr>
              <a:buFontTx/>
              <a:buChar char="•"/>
            </a:pPr>
            <a:r>
              <a:rPr lang="en-GB" altLang="en-US" dirty="0"/>
              <a:t>Autism is a lifelong condition</a:t>
            </a:r>
          </a:p>
          <a:p>
            <a:pPr>
              <a:buFontTx/>
              <a:buChar char="•"/>
            </a:pPr>
            <a:r>
              <a:rPr lang="en-GB" altLang="en-US" dirty="0"/>
              <a:t>There is no cure for Autism</a:t>
            </a:r>
          </a:p>
          <a:p>
            <a:pPr>
              <a:buFontTx/>
              <a:buChar char="•"/>
            </a:pPr>
            <a:r>
              <a:rPr lang="en-GB" altLang="en-US" dirty="0"/>
              <a:t>All people with Autism have special gifts or talents</a:t>
            </a:r>
          </a:p>
          <a:p>
            <a:pPr>
              <a:buFontTx/>
              <a:buChar char="•"/>
            </a:pPr>
            <a:r>
              <a:rPr lang="en-GB" altLang="en-US" dirty="0"/>
              <a:t>Autism is a condition which varies in severity</a:t>
            </a:r>
          </a:p>
          <a:p>
            <a:pPr>
              <a:buFontTx/>
              <a:buChar char="•"/>
            </a:pPr>
            <a:r>
              <a:rPr lang="en-GB" altLang="en-US" dirty="0"/>
              <a:t>Autism is a condition where people cant cope with change</a:t>
            </a:r>
          </a:p>
          <a:p>
            <a:endParaRPr lang="en-GB" dirty="0"/>
          </a:p>
        </p:txBody>
      </p:sp>
      <p:pic>
        <p:nvPicPr>
          <p:cNvPr id="4" name="Picture 3"/>
          <p:cNvPicPr>
            <a:picLocks noChangeAspect="1"/>
          </p:cNvPicPr>
          <p:nvPr/>
        </p:nvPicPr>
        <p:blipFill>
          <a:blip r:embed="rId2"/>
          <a:stretch>
            <a:fillRect/>
          </a:stretch>
        </p:blipFill>
        <p:spPr>
          <a:xfrm>
            <a:off x="457200" y="264402"/>
            <a:ext cx="2341067" cy="816935"/>
          </a:xfrm>
          <a:prstGeom prst="rect">
            <a:avLst/>
          </a:prstGeom>
        </p:spPr>
      </p:pic>
    </p:spTree>
    <p:extLst>
      <p:ext uri="{BB962C8B-B14F-4D97-AF65-F5344CB8AC3E}">
        <p14:creationId xmlns:p14="http://schemas.microsoft.com/office/powerpoint/2010/main" val="132600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23415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2076788"/>
            <a:ext cx="7992888" cy="4154984"/>
          </a:xfrm>
          <a:prstGeom prst="rect">
            <a:avLst/>
          </a:prstGeom>
        </p:spPr>
        <p:txBody>
          <a:bodyPr wrap="square">
            <a:spAutoFit/>
          </a:bodyPr>
          <a:lstStyle/>
          <a:p>
            <a:endParaRPr lang="en-GB" sz="2400" dirty="0">
              <a:solidFill>
                <a:prstClr val="black"/>
              </a:solidFill>
              <a:ea typeface="GungsuhChe" panose="02030609000101010101" pitchFamily="49" charset="-127"/>
            </a:endParaRPr>
          </a:p>
          <a:p>
            <a:endParaRPr lang="en-GB" sz="2400" dirty="0">
              <a:solidFill>
                <a:prstClr val="black"/>
              </a:solidFill>
              <a:ea typeface="GungsuhChe" panose="02030609000101010101" pitchFamily="49" charset="-127"/>
            </a:endParaRPr>
          </a:p>
          <a:p>
            <a:endParaRPr lang="en-GB" sz="2400" dirty="0">
              <a:solidFill>
                <a:prstClr val="black"/>
              </a:solidFill>
              <a:ea typeface="GungsuhChe" panose="02030609000101010101" pitchFamily="49" charset="-127"/>
            </a:endParaRPr>
          </a:p>
          <a:p>
            <a:r>
              <a:rPr lang="en-GB" sz="2400" dirty="0">
                <a:solidFill>
                  <a:prstClr val="black"/>
                </a:solidFill>
                <a:ea typeface="GungsuhChe" panose="02030609000101010101" pitchFamily="49" charset="-127"/>
              </a:rPr>
              <a:t>“The word “autism” still conveys a fixed and dreadful meaning to most people – they visualize a child mute, rocking, screaming, inaccessible, cut off from human contact. And we almost always speak of autistic children, never of autistic adults, as if such children never grew up, or were somehow mysteriously spirited off the planet, out of society”    </a:t>
            </a:r>
          </a:p>
          <a:p>
            <a:endParaRPr lang="en-GB" sz="2400" i="1" dirty="0">
              <a:solidFill>
                <a:prstClr val="black"/>
              </a:solidFill>
              <a:ea typeface="GungsuhChe" panose="02030609000101010101" pitchFamily="49" charset="-127"/>
            </a:endParaRPr>
          </a:p>
          <a:p>
            <a:r>
              <a:rPr lang="en-GB" sz="2400" i="1" dirty="0">
                <a:solidFill>
                  <a:prstClr val="black"/>
                </a:solidFill>
                <a:ea typeface="GungsuhChe" panose="02030609000101010101" pitchFamily="49" charset="-127"/>
              </a:rPr>
              <a:t>                          				</a:t>
            </a:r>
            <a:r>
              <a:rPr lang="en-GB" sz="2400" dirty="0">
                <a:solidFill>
                  <a:prstClr val="black"/>
                </a:solidFill>
                <a:ea typeface="GungsuhChe" panose="02030609000101010101" pitchFamily="49" charset="-127"/>
              </a:rPr>
              <a:t>Temple Grandin PhD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0"/>
            <a:ext cx="4874023" cy="2708920"/>
          </a:xfrm>
          <a:prstGeom prst="rect">
            <a:avLst/>
          </a:prstGeom>
        </p:spPr>
      </p:pic>
    </p:spTree>
    <p:extLst>
      <p:ext uri="{BB962C8B-B14F-4D97-AF65-F5344CB8AC3E}">
        <p14:creationId xmlns:p14="http://schemas.microsoft.com/office/powerpoint/2010/main" val="46524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008112"/>
          </a:xfrm>
        </p:spPr>
        <p:txBody>
          <a:bodyPr>
            <a:normAutofit fontScale="90000"/>
          </a:bodyPr>
          <a:lstStyle/>
          <a:p>
            <a:r>
              <a:rPr lang="en-GB" b="1" dirty="0">
                <a:solidFill>
                  <a:srgbClr val="7030A0"/>
                </a:solidFill>
              </a:rPr>
              <a:t>                    Autism Spectrum Disorder</a:t>
            </a:r>
          </a:p>
        </p:txBody>
      </p:sp>
      <p:sp>
        <p:nvSpPr>
          <p:cNvPr id="3" name="Content Placeholder 2"/>
          <p:cNvSpPr>
            <a:spLocks noGrp="1"/>
          </p:cNvSpPr>
          <p:nvPr>
            <p:ph idx="1"/>
          </p:nvPr>
        </p:nvSpPr>
        <p:spPr>
          <a:xfrm>
            <a:off x="457200" y="1412776"/>
            <a:ext cx="8229600" cy="4896544"/>
          </a:xfrm>
        </p:spPr>
        <p:txBody>
          <a:bodyPr>
            <a:normAutofit fontScale="25000" lnSpcReduction="20000"/>
          </a:bodyPr>
          <a:lstStyle/>
          <a:p>
            <a:endParaRPr lang="en-GB" sz="6000" dirty="0"/>
          </a:p>
          <a:p>
            <a:r>
              <a:rPr lang="en-GB" sz="9600" dirty="0"/>
              <a:t>Autism is a lifelong neurological condition which affects the way that a person communicates and how they experience the world around them</a:t>
            </a:r>
          </a:p>
          <a:p>
            <a:endParaRPr lang="en-GB" sz="9600" dirty="0"/>
          </a:p>
          <a:p>
            <a:r>
              <a:rPr lang="en-GB" sz="9600" dirty="0"/>
              <a:t>No two individuals with autism are alike – they may share common differences but their autism affects them in unique ways. </a:t>
            </a:r>
          </a:p>
          <a:p>
            <a:endParaRPr lang="en-GB" sz="9600" dirty="0"/>
          </a:p>
          <a:p>
            <a:r>
              <a:rPr lang="en-GB" sz="9600" dirty="0"/>
              <a:t>Ranges from severe (low functioning autism) to High functioning autism/Asperger Syndrome</a:t>
            </a:r>
          </a:p>
          <a:p>
            <a:pPr marL="0" indent="0">
              <a:buNone/>
            </a:pPr>
            <a:endParaRPr lang="en-GB" sz="9600" dirty="0"/>
          </a:p>
          <a:p>
            <a:r>
              <a:rPr lang="en-GB" sz="9600" dirty="0"/>
              <a:t>Roughly 1 in a 100 people in the UK have autism, around 700,000 people.</a:t>
            </a:r>
            <a:br>
              <a:rPr lang="en-GB" sz="9600" dirty="0"/>
            </a:br>
            <a:endParaRPr lang="en-GB" sz="9600" dirty="0"/>
          </a:p>
          <a:p>
            <a:pPr marL="0" indent="0">
              <a:buNone/>
            </a:pPr>
            <a:endParaRPr lang="en-GB" sz="6000" dirty="0"/>
          </a:p>
          <a:p>
            <a:pPr marL="0" indent="0">
              <a:buNone/>
            </a:pPr>
            <a:br>
              <a:rPr lang="en-GB" dirty="0"/>
            </a:br>
            <a:endParaRPr lang="en-GB" dirty="0"/>
          </a:p>
        </p:txBody>
      </p:sp>
      <p:pic>
        <p:nvPicPr>
          <p:cNvPr id="9218" name="Picture 1" descr="cid:image001.png@01D04531.F62C3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9575"/>
            <a:ext cx="2343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43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44824"/>
            <a:ext cx="8075240" cy="4824536"/>
          </a:xfrm>
        </p:spPr>
        <p:txBody>
          <a:bodyPr>
            <a:normAutofit fontScale="32500" lnSpcReduction="20000"/>
          </a:bodyPr>
          <a:lstStyle/>
          <a:p>
            <a:r>
              <a:rPr lang="en-GB" sz="7400" dirty="0"/>
              <a:t>Autism is not a learning disability or a mental illness</a:t>
            </a:r>
          </a:p>
          <a:p>
            <a:endParaRPr lang="en-GB" sz="7400" dirty="0"/>
          </a:p>
          <a:p>
            <a:r>
              <a:rPr lang="en-GB" sz="7400" dirty="0"/>
              <a:t>Autism is not something to be cured </a:t>
            </a:r>
          </a:p>
          <a:p>
            <a:endParaRPr lang="en-GB" sz="7400" dirty="0"/>
          </a:p>
          <a:p>
            <a:r>
              <a:rPr lang="en-GB" sz="7400" dirty="0"/>
              <a:t>Largely thought to have a genetic link</a:t>
            </a:r>
          </a:p>
          <a:p>
            <a:endParaRPr lang="en-GB" sz="7400" dirty="0"/>
          </a:p>
          <a:p>
            <a:r>
              <a:rPr lang="en-GB" sz="7400" dirty="0"/>
              <a:t>Women and girls have autism too!</a:t>
            </a:r>
          </a:p>
          <a:p>
            <a:endParaRPr lang="en-GB" sz="7400" dirty="0"/>
          </a:p>
          <a:p>
            <a:r>
              <a:rPr lang="en-GB" sz="7400" dirty="0"/>
              <a:t>Autism can co-exist with other conditions</a:t>
            </a:r>
          </a:p>
          <a:p>
            <a:endParaRPr lang="en-GB" sz="7400" dirty="0"/>
          </a:p>
          <a:p>
            <a:r>
              <a:rPr lang="en-GB" sz="7400" dirty="0"/>
              <a:t>Only 15% of people with autism are employed</a:t>
            </a:r>
          </a:p>
          <a:p>
            <a:endParaRPr lang="en-GB" sz="4400" dirty="0"/>
          </a:p>
          <a:p>
            <a:endParaRPr lang="en-GB" sz="5100" dirty="0"/>
          </a:p>
          <a:p>
            <a:pPr marL="0" indent="0">
              <a:buNone/>
            </a:pPr>
            <a:br>
              <a:rPr lang="en-GB" dirty="0"/>
            </a:br>
            <a:endParaRPr lang="en-GB" dirty="0"/>
          </a:p>
        </p:txBody>
      </p:sp>
      <p:pic>
        <p:nvPicPr>
          <p:cNvPr id="9218" name="Picture 1" descr="cid:image001.png@01D04531.F62C3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9575"/>
            <a:ext cx="2343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6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40992874"/>
              </p:ext>
            </p:extLst>
          </p:nvPr>
        </p:nvGraphicFramePr>
        <p:xfrm>
          <a:off x="899592" y="620688"/>
          <a:ext cx="784887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1" descr="cid:image001.png@01D04531.F62C32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37236"/>
            <a:ext cx="2343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2755474" y="-212046"/>
            <a:ext cx="6388526" cy="16968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7030A0"/>
                </a:solidFill>
              </a:rPr>
              <a:t>What do autistic people want?</a:t>
            </a: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6021288"/>
            <a:ext cx="698477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82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4971A08-FD73-463D-8C6F-DD1865E8E72D}"/>
                                            </p:graphicEl>
                                          </p:spTgt>
                                        </p:tgtEl>
                                        <p:attrNameLst>
                                          <p:attrName>style.visibility</p:attrName>
                                        </p:attrNameLst>
                                      </p:cBhvr>
                                      <p:to>
                                        <p:strVal val="visible"/>
                                      </p:to>
                                    </p:set>
                                    <p:animEffect transition="in" filter="fade">
                                      <p:cBhvr>
                                        <p:cTn id="7" dur="500"/>
                                        <p:tgtEl>
                                          <p:spTgt spid="2">
                                            <p:graphicEl>
                                              <a:dgm id="{04971A08-FD73-463D-8C6F-DD1865E8E72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13919AB3-4928-4D0F-B20F-62D89936F8EA}"/>
                                            </p:graphicEl>
                                          </p:spTgt>
                                        </p:tgtEl>
                                        <p:attrNameLst>
                                          <p:attrName>style.visibility</p:attrName>
                                        </p:attrNameLst>
                                      </p:cBhvr>
                                      <p:to>
                                        <p:strVal val="visible"/>
                                      </p:to>
                                    </p:set>
                                    <p:animEffect transition="in" filter="fade">
                                      <p:cBhvr>
                                        <p:cTn id="12" dur="500"/>
                                        <p:tgtEl>
                                          <p:spTgt spid="2">
                                            <p:graphicEl>
                                              <a:dgm id="{13919AB3-4928-4D0F-B20F-62D89936F8E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B305FA06-50FF-4A15-99B2-38D8DF85455A}"/>
                                            </p:graphicEl>
                                          </p:spTgt>
                                        </p:tgtEl>
                                        <p:attrNameLst>
                                          <p:attrName>style.visibility</p:attrName>
                                        </p:attrNameLst>
                                      </p:cBhvr>
                                      <p:to>
                                        <p:strVal val="visible"/>
                                      </p:to>
                                    </p:set>
                                    <p:animEffect transition="in" filter="fade">
                                      <p:cBhvr>
                                        <p:cTn id="17" dur="500"/>
                                        <p:tgtEl>
                                          <p:spTgt spid="2">
                                            <p:graphicEl>
                                              <a:dgm id="{B305FA06-50FF-4A15-99B2-38D8DF85455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DBC8D0B4-5A7F-417F-8945-D03628EB1017}"/>
                                            </p:graphicEl>
                                          </p:spTgt>
                                        </p:tgtEl>
                                        <p:attrNameLst>
                                          <p:attrName>style.visibility</p:attrName>
                                        </p:attrNameLst>
                                      </p:cBhvr>
                                      <p:to>
                                        <p:strVal val="visible"/>
                                      </p:to>
                                    </p:set>
                                    <p:animEffect transition="in" filter="fade">
                                      <p:cBhvr>
                                        <p:cTn id="22" dur="500"/>
                                        <p:tgtEl>
                                          <p:spTgt spid="2">
                                            <p:graphicEl>
                                              <a:dgm id="{DBC8D0B4-5A7F-417F-8945-D03628EB101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6AFE76F1-9C7B-4BF5-B887-D05EC952DF9C}"/>
                                            </p:graphicEl>
                                          </p:spTgt>
                                        </p:tgtEl>
                                        <p:attrNameLst>
                                          <p:attrName>style.visibility</p:attrName>
                                        </p:attrNameLst>
                                      </p:cBhvr>
                                      <p:to>
                                        <p:strVal val="visible"/>
                                      </p:to>
                                    </p:set>
                                    <p:animEffect transition="in" filter="fade">
                                      <p:cBhvr>
                                        <p:cTn id="27" dur="500"/>
                                        <p:tgtEl>
                                          <p:spTgt spid="2">
                                            <p:graphicEl>
                                              <a:dgm id="{6AFE76F1-9C7B-4BF5-B887-D05EC952DF9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CF17FBE8-410F-4FCB-91A2-75697FF1C90D}"/>
                                            </p:graphicEl>
                                          </p:spTgt>
                                        </p:tgtEl>
                                        <p:attrNameLst>
                                          <p:attrName>style.visibility</p:attrName>
                                        </p:attrNameLst>
                                      </p:cBhvr>
                                      <p:to>
                                        <p:strVal val="visible"/>
                                      </p:to>
                                    </p:set>
                                    <p:animEffect transition="in" filter="fade">
                                      <p:cBhvr>
                                        <p:cTn id="32" dur="500"/>
                                        <p:tgtEl>
                                          <p:spTgt spid="2">
                                            <p:graphicEl>
                                              <a:dgm id="{CF17FBE8-410F-4FCB-91A2-75697FF1C9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7" name="Group 266"/>
          <p:cNvGrpSpPr/>
          <p:nvPr/>
        </p:nvGrpSpPr>
        <p:grpSpPr>
          <a:xfrm>
            <a:off x="1586603" y="3288784"/>
            <a:ext cx="1477711" cy="1418096"/>
            <a:chOff x="1121298" y="2093988"/>
            <a:chExt cx="1303303" cy="1118813"/>
          </a:xfrm>
          <a:solidFill>
            <a:srgbClr val="00B0F0"/>
          </a:solidFill>
        </p:grpSpPr>
        <p:sp>
          <p:nvSpPr>
            <p:cNvPr id="268" name="Hexagon 267"/>
            <p:cNvSpPr/>
            <p:nvPr/>
          </p:nvSpPr>
          <p:spPr>
            <a:xfrm>
              <a:off x="1121298" y="2093988"/>
              <a:ext cx="1303303" cy="1118813"/>
            </a:xfrm>
            <a:prstGeom prst="hexagon">
              <a:avLst>
                <a:gd name="adj" fmla="val 25000"/>
                <a:gd name="vf" fmla="val 115470"/>
              </a:avLst>
            </a:prstGeom>
            <a:solidFill>
              <a:srgbClr val="F1729D"/>
            </a:solid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9" name="Hexagon 4"/>
            <p:cNvSpPr/>
            <p:nvPr/>
          </p:nvSpPr>
          <p:spPr>
            <a:xfrm>
              <a:off x="1323141" y="2267259"/>
              <a:ext cx="899617" cy="772271"/>
            </a:xfrm>
            <a:prstGeom prst="rect">
              <a:avLst/>
            </a:prstGeom>
            <a:no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0" tIns="12383" rIns="0" bIns="12383" numCol="1" spcCol="1270" anchor="ctr" anchorCtr="0">
              <a:noAutofit/>
            </a:bodyPr>
            <a:lstStyle/>
            <a:p>
              <a:pPr algn="ctr" defTabSz="433388">
                <a:lnSpc>
                  <a:spcPct val="90000"/>
                </a:lnSpc>
                <a:spcBef>
                  <a:spcPct val="0"/>
                </a:spcBef>
                <a:spcAft>
                  <a:spcPct val="35000"/>
                </a:spcAft>
              </a:pPr>
              <a:r>
                <a:rPr lang="en-GB" sz="1400" dirty="0">
                  <a:solidFill>
                    <a:prstClr val="white"/>
                  </a:solidFill>
                </a:rPr>
                <a:t>DIAGNOSIS</a:t>
              </a:r>
            </a:p>
          </p:txBody>
        </p:sp>
      </p:grpSp>
      <p:grpSp>
        <p:nvGrpSpPr>
          <p:cNvPr id="270" name="Group 269"/>
          <p:cNvGrpSpPr/>
          <p:nvPr/>
        </p:nvGrpSpPr>
        <p:grpSpPr>
          <a:xfrm>
            <a:off x="1595324" y="1841620"/>
            <a:ext cx="1477711" cy="1364039"/>
            <a:chOff x="1121298" y="2093987"/>
            <a:chExt cx="1303303" cy="1118813"/>
          </a:xfrm>
          <a:solidFill>
            <a:srgbClr val="00B0F0"/>
          </a:solidFill>
        </p:grpSpPr>
        <p:sp>
          <p:nvSpPr>
            <p:cNvPr id="271" name="Hexagon 270"/>
            <p:cNvSpPr/>
            <p:nvPr/>
          </p:nvSpPr>
          <p:spPr>
            <a:xfrm>
              <a:off x="1121298" y="2093987"/>
              <a:ext cx="1303303" cy="1118813"/>
            </a:xfrm>
            <a:prstGeom prst="hexagon">
              <a:avLst>
                <a:gd name="adj" fmla="val 25000"/>
                <a:gd name="vf" fmla="val 115470"/>
              </a:avLst>
            </a:prstGeom>
            <a:solidFill>
              <a:srgbClr val="7030A0"/>
            </a:solid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2" name="Hexagon 4"/>
            <p:cNvSpPr/>
            <p:nvPr/>
          </p:nvSpPr>
          <p:spPr>
            <a:xfrm>
              <a:off x="1323141" y="2267259"/>
              <a:ext cx="899617" cy="772271"/>
            </a:xfrm>
            <a:prstGeom prst="rect">
              <a:avLst/>
            </a:prstGeom>
            <a:no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0" tIns="12383" rIns="0" bIns="12383" numCol="1" spcCol="1270" anchor="ctr" anchorCtr="0">
              <a:noAutofit/>
            </a:bodyPr>
            <a:lstStyle/>
            <a:p>
              <a:pPr algn="ctr" defTabSz="433388">
                <a:lnSpc>
                  <a:spcPct val="90000"/>
                </a:lnSpc>
                <a:spcBef>
                  <a:spcPct val="0"/>
                </a:spcBef>
                <a:spcAft>
                  <a:spcPct val="35000"/>
                </a:spcAft>
              </a:pPr>
              <a:r>
                <a:rPr lang="en-GB" sz="1200" dirty="0">
                  <a:solidFill>
                    <a:prstClr val="white"/>
                  </a:solidFill>
                </a:rPr>
                <a:t>WOMEN &amp; GIRLS ON THE SPECTRUM</a:t>
              </a:r>
            </a:p>
          </p:txBody>
        </p:sp>
      </p:grpSp>
      <p:grpSp>
        <p:nvGrpSpPr>
          <p:cNvPr id="228" name="Group 227"/>
          <p:cNvGrpSpPr/>
          <p:nvPr/>
        </p:nvGrpSpPr>
        <p:grpSpPr>
          <a:xfrm>
            <a:off x="2833500" y="4024861"/>
            <a:ext cx="1477711" cy="1364039"/>
            <a:chOff x="1121298" y="2093988"/>
            <a:chExt cx="1303303" cy="1118813"/>
          </a:xfrm>
          <a:solidFill>
            <a:srgbClr val="00B0F0"/>
          </a:solidFill>
        </p:grpSpPr>
        <p:sp>
          <p:nvSpPr>
            <p:cNvPr id="229" name="Hexagon 228"/>
            <p:cNvSpPr/>
            <p:nvPr/>
          </p:nvSpPr>
          <p:spPr>
            <a:xfrm>
              <a:off x="1121298" y="2093988"/>
              <a:ext cx="1303303" cy="1118813"/>
            </a:xfrm>
            <a:prstGeom prst="hexagon">
              <a:avLst>
                <a:gd name="adj" fmla="val 25000"/>
                <a:gd name="vf" fmla="val 115470"/>
              </a:avLst>
            </a:prstGeom>
            <a:solidFill>
              <a:srgbClr val="EC008C"/>
            </a:solid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0" name="Hexagon 4"/>
            <p:cNvSpPr/>
            <p:nvPr/>
          </p:nvSpPr>
          <p:spPr>
            <a:xfrm>
              <a:off x="1323141" y="2267259"/>
              <a:ext cx="899617" cy="772271"/>
            </a:xfrm>
            <a:prstGeom prst="rect">
              <a:avLst/>
            </a:prstGeom>
            <a:no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0" tIns="12383" rIns="0" bIns="12383" numCol="1" spcCol="1270" anchor="ctr" anchorCtr="0">
              <a:noAutofit/>
            </a:bodyPr>
            <a:lstStyle/>
            <a:p>
              <a:pPr algn="ctr" defTabSz="433388">
                <a:lnSpc>
                  <a:spcPct val="90000"/>
                </a:lnSpc>
                <a:spcBef>
                  <a:spcPct val="0"/>
                </a:spcBef>
                <a:spcAft>
                  <a:spcPct val="35000"/>
                </a:spcAft>
              </a:pPr>
              <a:r>
                <a:rPr lang="en-GB" sz="1400" dirty="0">
                  <a:solidFill>
                    <a:prstClr val="white"/>
                  </a:solidFill>
                </a:rPr>
                <a:t>MENTAL HEALTH</a:t>
              </a:r>
            </a:p>
          </p:txBody>
        </p:sp>
      </p:grpSp>
      <p:grpSp>
        <p:nvGrpSpPr>
          <p:cNvPr id="231" name="Group 230"/>
          <p:cNvGrpSpPr/>
          <p:nvPr/>
        </p:nvGrpSpPr>
        <p:grpSpPr>
          <a:xfrm>
            <a:off x="2830120" y="2567213"/>
            <a:ext cx="1477711" cy="1364039"/>
            <a:chOff x="1121298" y="2093988"/>
            <a:chExt cx="1303303" cy="1118813"/>
          </a:xfrm>
          <a:solidFill>
            <a:srgbClr val="00B0F0"/>
          </a:solidFill>
        </p:grpSpPr>
        <p:sp>
          <p:nvSpPr>
            <p:cNvPr id="232" name="Hexagon 231"/>
            <p:cNvSpPr/>
            <p:nvPr/>
          </p:nvSpPr>
          <p:spPr>
            <a:xfrm>
              <a:off x="1121298" y="2093988"/>
              <a:ext cx="1303303" cy="1118813"/>
            </a:xfrm>
            <a:prstGeom prst="hexagon">
              <a:avLst>
                <a:gd name="adj" fmla="val 25000"/>
                <a:gd name="vf" fmla="val 115470"/>
              </a:avLst>
            </a:prstGeom>
            <a:solidFill>
              <a:srgbClr val="F1729D"/>
            </a:solid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3" name="Hexagon 4"/>
            <p:cNvSpPr/>
            <p:nvPr/>
          </p:nvSpPr>
          <p:spPr>
            <a:xfrm>
              <a:off x="1323141" y="2267259"/>
              <a:ext cx="899617" cy="772271"/>
            </a:xfrm>
            <a:prstGeom prst="rect">
              <a:avLst/>
            </a:prstGeom>
            <a:no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0" tIns="12383" rIns="0" bIns="12383" numCol="1" spcCol="1270" anchor="ctr" anchorCtr="0">
              <a:noAutofit/>
            </a:bodyPr>
            <a:lstStyle/>
            <a:p>
              <a:pPr algn="ctr" defTabSz="433388">
                <a:lnSpc>
                  <a:spcPct val="90000"/>
                </a:lnSpc>
                <a:spcBef>
                  <a:spcPct val="0"/>
                </a:spcBef>
                <a:spcAft>
                  <a:spcPct val="35000"/>
                </a:spcAft>
              </a:pPr>
              <a:r>
                <a:rPr lang="en-GB" sz="1200" dirty="0">
                  <a:solidFill>
                    <a:prstClr val="white"/>
                  </a:solidFill>
                </a:rPr>
                <a:t>EMPLOYMENT</a:t>
              </a:r>
            </a:p>
          </p:txBody>
        </p:sp>
      </p:grpSp>
      <p:grpSp>
        <p:nvGrpSpPr>
          <p:cNvPr id="234" name="Group 233"/>
          <p:cNvGrpSpPr/>
          <p:nvPr/>
        </p:nvGrpSpPr>
        <p:grpSpPr>
          <a:xfrm>
            <a:off x="2833500" y="1132217"/>
            <a:ext cx="1477711" cy="1364039"/>
            <a:chOff x="1121298" y="2093988"/>
            <a:chExt cx="1303303" cy="1118813"/>
          </a:xfrm>
          <a:solidFill>
            <a:srgbClr val="7030A0"/>
          </a:solidFill>
        </p:grpSpPr>
        <p:sp>
          <p:nvSpPr>
            <p:cNvPr id="235" name="Hexagon 234"/>
            <p:cNvSpPr/>
            <p:nvPr/>
          </p:nvSpPr>
          <p:spPr>
            <a:xfrm>
              <a:off x="1121298" y="2093988"/>
              <a:ext cx="1303303" cy="1118813"/>
            </a:xfrm>
            <a:prstGeom prst="hexagon">
              <a:avLst>
                <a:gd name="adj" fmla="val 25000"/>
                <a:gd name="vf" fmla="val 115470"/>
              </a:avLst>
            </a:prstGeom>
            <a:grp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6" name="Hexagon 4"/>
            <p:cNvSpPr/>
            <p:nvPr/>
          </p:nvSpPr>
          <p:spPr>
            <a:xfrm>
              <a:off x="1323141" y="2267259"/>
              <a:ext cx="899617" cy="772271"/>
            </a:xfrm>
            <a:prstGeom prst="rect">
              <a:avLst/>
            </a:prstGeom>
            <a:no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0" tIns="12383" rIns="0" bIns="12383" numCol="1" spcCol="1270" anchor="ctr" anchorCtr="0">
              <a:noAutofit/>
            </a:bodyPr>
            <a:lstStyle/>
            <a:p>
              <a:pPr algn="ctr" defTabSz="433388">
                <a:lnSpc>
                  <a:spcPct val="90000"/>
                </a:lnSpc>
                <a:spcBef>
                  <a:spcPct val="0"/>
                </a:spcBef>
                <a:spcAft>
                  <a:spcPct val="35000"/>
                </a:spcAft>
              </a:pPr>
              <a:r>
                <a:rPr lang="en-GB" sz="1200" dirty="0">
                  <a:solidFill>
                    <a:prstClr val="white"/>
                  </a:solidFill>
                </a:rPr>
                <a:t>THE PERCEPTION OF AUTISM</a:t>
              </a:r>
            </a:p>
          </p:txBody>
        </p:sp>
      </p:grpSp>
      <p:grpSp>
        <p:nvGrpSpPr>
          <p:cNvPr id="240" name="Group 239"/>
          <p:cNvGrpSpPr/>
          <p:nvPr/>
        </p:nvGrpSpPr>
        <p:grpSpPr>
          <a:xfrm>
            <a:off x="4078978" y="3288784"/>
            <a:ext cx="1477711" cy="1364039"/>
            <a:chOff x="1121298" y="2093988"/>
            <a:chExt cx="1303303" cy="1118813"/>
          </a:xfrm>
          <a:solidFill>
            <a:srgbClr val="7030A0"/>
          </a:solidFill>
        </p:grpSpPr>
        <p:sp>
          <p:nvSpPr>
            <p:cNvPr id="241" name="Hexagon 240"/>
            <p:cNvSpPr/>
            <p:nvPr/>
          </p:nvSpPr>
          <p:spPr>
            <a:xfrm>
              <a:off x="1121298" y="2093988"/>
              <a:ext cx="1303303" cy="1118813"/>
            </a:xfrm>
            <a:prstGeom prst="hexagon">
              <a:avLst>
                <a:gd name="adj" fmla="val 25000"/>
                <a:gd name="vf" fmla="val 115470"/>
              </a:avLst>
            </a:prstGeom>
            <a:solidFill>
              <a:srgbClr val="F1729D"/>
            </a:solid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2" name="Hexagon 4"/>
            <p:cNvSpPr/>
            <p:nvPr/>
          </p:nvSpPr>
          <p:spPr>
            <a:xfrm>
              <a:off x="1323141" y="2267259"/>
              <a:ext cx="899617" cy="772271"/>
            </a:xfrm>
            <a:prstGeom prst="rect">
              <a:avLst/>
            </a:prstGeom>
            <a:no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0" tIns="12383" rIns="0" bIns="12383" numCol="1" spcCol="1270" anchor="ctr" anchorCtr="0">
              <a:noAutofit/>
            </a:bodyPr>
            <a:lstStyle/>
            <a:p>
              <a:pPr algn="ctr" defTabSz="433388">
                <a:lnSpc>
                  <a:spcPct val="90000"/>
                </a:lnSpc>
                <a:spcBef>
                  <a:spcPct val="0"/>
                </a:spcBef>
                <a:spcAft>
                  <a:spcPct val="35000"/>
                </a:spcAft>
              </a:pPr>
              <a:r>
                <a:rPr lang="en-GB" sz="1400" dirty="0">
                  <a:solidFill>
                    <a:prstClr val="white"/>
                  </a:solidFill>
                </a:rPr>
                <a:t>EDUCATION</a:t>
              </a:r>
            </a:p>
          </p:txBody>
        </p:sp>
      </p:grpSp>
      <p:grpSp>
        <p:nvGrpSpPr>
          <p:cNvPr id="243" name="Group 242"/>
          <p:cNvGrpSpPr/>
          <p:nvPr/>
        </p:nvGrpSpPr>
        <p:grpSpPr>
          <a:xfrm>
            <a:off x="4082358" y="1853361"/>
            <a:ext cx="1477711" cy="1364039"/>
            <a:chOff x="1121298" y="2093988"/>
            <a:chExt cx="1303303" cy="1118813"/>
          </a:xfrm>
          <a:solidFill>
            <a:srgbClr val="7030A0"/>
          </a:solidFill>
        </p:grpSpPr>
        <p:sp>
          <p:nvSpPr>
            <p:cNvPr id="244" name="Hexagon 243"/>
            <p:cNvSpPr/>
            <p:nvPr/>
          </p:nvSpPr>
          <p:spPr>
            <a:xfrm>
              <a:off x="1121298" y="2093988"/>
              <a:ext cx="1303303" cy="1118813"/>
            </a:xfrm>
            <a:prstGeom prst="hexagon">
              <a:avLst>
                <a:gd name="adj" fmla="val 25000"/>
                <a:gd name="vf" fmla="val 115470"/>
              </a:avLst>
            </a:prstGeom>
            <a:grp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5" name="Hexagon 4"/>
            <p:cNvSpPr/>
            <p:nvPr/>
          </p:nvSpPr>
          <p:spPr>
            <a:xfrm>
              <a:off x="1323141" y="2267259"/>
              <a:ext cx="899617" cy="772271"/>
            </a:xfrm>
            <a:prstGeom prst="rect">
              <a:avLst/>
            </a:prstGeom>
            <a:no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0" tIns="12383" rIns="0" bIns="12383" numCol="1" spcCol="1270" anchor="ctr" anchorCtr="0">
              <a:noAutofit/>
            </a:bodyPr>
            <a:lstStyle/>
            <a:p>
              <a:pPr algn="ctr" defTabSz="433388">
                <a:lnSpc>
                  <a:spcPct val="90000"/>
                </a:lnSpc>
                <a:spcBef>
                  <a:spcPct val="0"/>
                </a:spcBef>
                <a:spcAft>
                  <a:spcPct val="35000"/>
                </a:spcAft>
              </a:pPr>
              <a:r>
                <a:rPr lang="en-GB" sz="1400" dirty="0">
                  <a:solidFill>
                    <a:prstClr val="white"/>
                  </a:solidFill>
                </a:rPr>
                <a:t>HEALTHCARE</a:t>
              </a:r>
            </a:p>
          </p:txBody>
        </p:sp>
      </p:grpSp>
      <p:sp>
        <p:nvSpPr>
          <p:cNvPr id="254" name="Hexagon 4"/>
          <p:cNvSpPr/>
          <p:nvPr/>
        </p:nvSpPr>
        <p:spPr>
          <a:xfrm>
            <a:off x="5546007" y="2778459"/>
            <a:ext cx="1020004" cy="941541"/>
          </a:xfrm>
          <a:prstGeom prst="rect">
            <a:avLst/>
          </a:prstGeom>
          <a:no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0" tIns="12383" rIns="0" bIns="12383" numCol="1" spcCol="1270" anchor="ctr" anchorCtr="0">
            <a:noAutofit/>
          </a:bodyPr>
          <a:lstStyle/>
          <a:p>
            <a:pPr algn="ctr" defTabSz="433388">
              <a:lnSpc>
                <a:spcPct val="90000"/>
              </a:lnSpc>
              <a:spcBef>
                <a:spcPct val="0"/>
              </a:spcBef>
              <a:spcAft>
                <a:spcPct val="35000"/>
              </a:spcAft>
            </a:pPr>
            <a:r>
              <a:rPr lang="en-GB" sz="1400" dirty="0">
                <a:solidFill>
                  <a:prstClr val="white"/>
                </a:solidFill>
              </a:rPr>
              <a:t>Speech and Language</a:t>
            </a:r>
          </a:p>
        </p:txBody>
      </p:sp>
      <p:pic>
        <p:nvPicPr>
          <p:cNvPr id="86" name="Picture 1" descr="cid:image001.png@01D04531.F62C32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68" y="313067"/>
            <a:ext cx="2343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itle 5"/>
          <p:cNvSpPr txBox="1">
            <a:spLocks/>
          </p:cNvSpPr>
          <p:nvPr/>
        </p:nvSpPr>
        <p:spPr>
          <a:xfrm>
            <a:off x="2755474" y="-21204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a:solidFill>
                <a:srgbClr val="7030A0"/>
              </a:solidFill>
            </a:endParaRPr>
          </a:p>
        </p:txBody>
      </p:sp>
      <p:sp>
        <p:nvSpPr>
          <p:cNvPr id="3" name="TextBox 2"/>
          <p:cNvSpPr txBox="1"/>
          <p:nvPr/>
        </p:nvSpPr>
        <p:spPr>
          <a:xfrm>
            <a:off x="5148064" y="5085184"/>
            <a:ext cx="3600400" cy="923330"/>
          </a:xfrm>
          <a:prstGeom prst="rect">
            <a:avLst/>
          </a:prstGeom>
          <a:noFill/>
        </p:spPr>
        <p:txBody>
          <a:bodyPr wrap="square" rtlCol="0">
            <a:spAutoFit/>
          </a:bodyPr>
          <a:lstStyle/>
          <a:p>
            <a:r>
              <a:rPr lang="en-GB" sz="4400" dirty="0"/>
              <a:t>     </a:t>
            </a:r>
            <a:r>
              <a:rPr lang="en-GB" sz="5400" b="1" dirty="0">
                <a:solidFill>
                  <a:srgbClr val="7030A0"/>
                </a:solidFill>
              </a:rPr>
              <a:t>Barriers </a:t>
            </a:r>
          </a:p>
        </p:txBody>
      </p:sp>
    </p:spTree>
    <p:extLst>
      <p:ext uri="{BB962C8B-B14F-4D97-AF65-F5344CB8AC3E}">
        <p14:creationId xmlns:p14="http://schemas.microsoft.com/office/powerpoint/2010/main" val="357880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400"/>
                                        <p:tgtEl>
                                          <p:spTgt spid="270"/>
                                        </p:tgtEl>
                                      </p:cBhvr>
                                    </p:animEffect>
                                  </p:childTnLst>
                                </p:cTn>
                              </p:par>
                            </p:childTnLst>
                          </p:cTn>
                        </p:par>
                        <p:par>
                          <p:cTn id="8" fill="hold">
                            <p:stCondLst>
                              <p:cond delay="400"/>
                            </p:stCondLst>
                            <p:childTnLst>
                              <p:par>
                                <p:cTn id="9" presetID="10" presetClass="entr" presetSubtype="0" fill="hold" nodeType="afterEffect">
                                  <p:stCondLst>
                                    <p:cond delay="0"/>
                                  </p:stCondLst>
                                  <p:childTnLst>
                                    <p:set>
                                      <p:cBhvr>
                                        <p:cTn id="10" dur="1" fill="hold">
                                          <p:stCondLst>
                                            <p:cond delay="0"/>
                                          </p:stCondLst>
                                        </p:cTn>
                                        <p:tgtEl>
                                          <p:spTgt spid="234"/>
                                        </p:tgtEl>
                                        <p:attrNameLst>
                                          <p:attrName>style.visibility</p:attrName>
                                        </p:attrNameLst>
                                      </p:cBhvr>
                                      <p:to>
                                        <p:strVal val="visible"/>
                                      </p:to>
                                    </p:set>
                                    <p:animEffect transition="in" filter="fade">
                                      <p:cBhvr>
                                        <p:cTn id="11" dur="400"/>
                                        <p:tgtEl>
                                          <p:spTgt spid="234"/>
                                        </p:tgtEl>
                                      </p:cBhvr>
                                    </p:animEffect>
                                  </p:childTnLst>
                                </p:cTn>
                              </p:par>
                            </p:childTnLst>
                          </p:cTn>
                        </p:par>
                        <p:par>
                          <p:cTn id="12" fill="hold">
                            <p:stCondLst>
                              <p:cond delay="800"/>
                            </p:stCondLst>
                            <p:childTnLst>
                              <p:par>
                                <p:cTn id="13" presetID="10" presetClass="entr" presetSubtype="0" fill="hold" nodeType="afterEffect">
                                  <p:stCondLst>
                                    <p:cond delay="0"/>
                                  </p:stCondLst>
                                  <p:childTnLst>
                                    <p:set>
                                      <p:cBhvr>
                                        <p:cTn id="14" dur="1" fill="hold">
                                          <p:stCondLst>
                                            <p:cond delay="0"/>
                                          </p:stCondLst>
                                        </p:cTn>
                                        <p:tgtEl>
                                          <p:spTgt spid="243"/>
                                        </p:tgtEl>
                                        <p:attrNameLst>
                                          <p:attrName>style.visibility</p:attrName>
                                        </p:attrNameLst>
                                      </p:cBhvr>
                                      <p:to>
                                        <p:strVal val="visible"/>
                                      </p:to>
                                    </p:set>
                                    <p:animEffect transition="in" filter="fade">
                                      <p:cBhvr>
                                        <p:cTn id="15" dur="400"/>
                                        <p:tgtEl>
                                          <p:spTgt spid="243"/>
                                        </p:tgtEl>
                                      </p:cBhvr>
                                    </p:animEffect>
                                  </p:childTnLst>
                                </p:cTn>
                              </p:par>
                            </p:childTnLst>
                          </p:cTn>
                        </p:par>
                        <p:par>
                          <p:cTn id="16" fill="hold">
                            <p:stCondLst>
                              <p:cond delay="1200"/>
                            </p:stCondLst>
                            <p:childTnLst>
                              <p:par>
                                <p:cTn id="17" presetID="10" presetClass="entr" presetSubtype="0" fill="hold" nodeType="afterEffect">
                                  <p:stCondLst>
                                    <p:cond delay="0"/>
                                  </p:stCondLst>
                                  <p:childTnLst>
                                    <p:set>
                                      <p:cBhvr>
                                        <p:cTn id="18" dur="1" fill="hold">
                                          <p:stCondLst>
                                            <p:cond delay="0"/>
                                          </p:stCondLst>
                                        </p:cTn>
                                        <p:tgtEl>
                                          <p:spTgt spid="267"/>
                                        </p:tgtEl>
                                        <p:attrNameLst>
                                          <p:attrName>style.visibility</p:attrName>
                                        </p:attrNameLst>
                                      </p:cBhvr>
                                      <p:to>
                                        <p:strVal val="visible"/>
                                      </p:to>
                                    </p:set>
                                    <p:animEffect transition="in" filter="fade">
                                      <p:cBhvr>
                                        <p:cTn id="19" dur="400"/>
                                        <p:tgtEl>
                                          <p:spTgt spid="267"/>
                                        </p:tgtEl>
                                      </p:cBhvr>
                                    </p:animEffect>
                                  </p:childTnLst>
                                </p:cTn>
                              </p:par>
                            </p:childTnLst>
                          </p:cTn>
                        </p:par>
                        <p:par>
                          <p:cTn id="20" fill="hold">
                            <p:stCondLst>
                              <p:cond delay="1600"/>
                            </p:stCondLst>
                            <p:childTnLst>
                              <p:par>
                                <p:cTn id="21" presetID="10" presetClass="entr" presetSubtype="0" fill="hold" nodeType="afterEffect">
                                  <p:stCondLst>
                                    <p:cond delay="0"/>
                                  </p:stCondLst>
                                  <p:childTnLst>
                                    <p:set>
                                      <p:cBhvr>
                                        <p:cTn id="22" dur="1" fill="hold">
                                          <p:stCondLst>
                                            <p:cond delay="0"/>
                                          </p:stCondLst>
                                        </p:cTn>
                                        <p:tgtEl>
                                          <p:spTgt spid="231"/>
                                        </p:tgtEl>
                                        <p:attrNameLst>
                                          <p:attrName>style.visibility</p:attrName>
                                        </p:attrNameLst>
                                      </p:cBhvr>
                                      <p:to>
                                        <p:strVal val="visible"/>
                                      </p:to>
                                    </p:set>
                                    <p:animEffect transition="in" filter="fade">
                                      <p:cBhvr>
                                        <p:cTn id="23" dur="400"/>
                                        <p:tgtEl>
                                          <p:spTgt spid="231"/>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40"/>
                                        </p:tgtEl>
                                        <p:attrNameLst>
                                          <p:attrName>style.visibility</p:attrName>
                                        </p:attrNameLst>
                                      </p:cBhvr>
                                      <p:to>
                                        <p:strVal val="visible"/>
                                      </p:to>
                                    </p:set>
                                    <p:animEffect transition="in" filter="fade">
                                      <p:cBhvr>
                                        <p:cTn id="27" dur="400"/>
                                        <p:tgtEl>
                                          <p:spTgt spid="240"/>
                                        </p:tgtEl>
                                      </p:cBhvr>
                                    </p:animEffect>
                                  </p:childTnLst>
                                </p:cTn>
                              </p:par>
                            </p:childTnLst>
                          </p:cTn>
                        </p:par>
                        <p:par>
                          <p:cTn id="28" fill="hold">
                            <p:stCondLst>
                              <p:cond delay="2400"/>
                            </p:stCondLst>
                            <p:childTnLst>
                              <p:par>
                                <p:cTn id="29" presetID="10" presetClass="entr" presetSubtype="0" fill="hold" nodeType="afterEffect">
                                  <p:stCondLst>
                                    <p:cond delay="0"/>
                                  </p:stCondLst>
                                  <p:childTnLst>
                                    <p:set>
                                      <p:cBhvr>
                                        <p:cTn id="30" dur="1" fill="hold">
                                          <p:stCondLst>
                                            <p:cond delay="0"/>
                                          </p:stCondLst>
                                        </p:cTn>
                                        <p:tgtEl>
                                          <p:spTgt spid="228"/>
                                        </p:tgtEl>
                                        <p:attrNameLst>
                                          <p:attrName>style.visibility</p:attrName>
                                        </p:attrNameLst>
                                      </p:cBhvr>
                                      <p:to>
                                        <p:strVal val="visible"/>
                                      </p:to>
                                    </p:set>
                                    <p:animEffect transition="in" filter="fade">
                                      <p:cBhvr>
                                        <p:cTn id="31" dur="4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cid:image001.png@01D04531.F62C3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8640"/>
            <a:ext cx="2343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1280786694"/>
              </p:ext>
            </p:extLst>
          </p:nvPr>
        </p:nvGraphicFramePr>
        <p:xfrm>
          <a:off x="827584" y="1412776"/>
          <a:ext cx="7632848"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 4"/>
          <p:cNvGrpSpPr/>
          <p:nvPr/>
        </p:nvGrpSpPr>
        <p:grpSpPr>
          <a:xfrm>
            <a:off x="395536" y="2600908"/>
            <a:ext cx="2808316" cy="2592288"/>
            <a:chOff x="1121298" y="2093988"/>
            <a:chExt cx="1303303" cy="1118813"/>
          </a:xfrm>
          <a:solidFill>
            <a:srgbClr val="7030A0"/>
          </a:solidFill>
        </p:grpSpPr>
        <p:sp>
          <p:nvSpPr>
            <p:cNvPr id="6" name="Hexagon 5"/>
            <p:cNvSpPr/>
            <p:nvPr/>
          </p:nvSpPr>
          <p:spPr>
            <a:xfrm>
              <a:off x="1121298" y="2093988"/>
              <a:ext cx="1303303" cy="1118813"/>
            </a:xfrm>
            <a:prstGeom prst="hexagon">
              <a:avLst>
                <a:gd name="adj" fmla="val 25000"/>
                <a:gd name="vf" fmla="val 115470"/>
              </a:avLst>
            </a:prstGeom>
            <a:solidFill>
              <a:srgbClr val="F1729D"/>
            </a:solid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Hexagon 4"/>
            <p:cNvSpPr/>
            <p:nvPr/>
          </p:nvSpPr>
          <p:spPr>
            <a:xfrm>
              <a:off x="1323141" y="2267259"/>
              <a:ext cx="899617" cy="772271"/>
            </a:xfrm>
            <a:prstGeom prst="rect">
              <a:avLst/>
            </a:prstGeom>
            <a:no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0" tIns="12383" rIns="0" bIns="12383" numCol="1" spcCol="1270" anchor="ctr" anchorCtr="0">
              <a:noAutofit/>
            </a:bodyPr>
            <a:lstStyle/>
            <a:p>
              <a:pPr algn="ctr" defTabSz="433388">
                <a:lnSpc>
                  <a:spcPct val="90000"/>
                </a:lnSpc>
                <a:spcBef>
                  <a:spcPct val="0"/>
                </a:spcBef>
                <a:spcAft>
                  <a:spcPct val="35000"/>
                </a:spcAft>
              </a:pPr>
              <a:r>
                <a:rPr lang="en-GB" sz="3200" dirty="0"/>
                <a:t>NOT HAVING A DIAGNOSIS</a:t>
              </a:r>
            </a:p>
          </p:txBody>
        </p:sp>
      </p:grpSp>
    </p:spTree>
    <p:extLst>
      <p:ext uri="{BB962C8B-B14F-4D97-AF65-F5344CB8AC3E}">
        <p14:creationId xmlns:p14="http://schemas.microsoft.com/office/powerpoint/2010/main" val="176229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A5514977-489B-4F6C-B690-E84A1645268C}"/>
                                            </p:graphicEl>
                                          </p:spTgt>
                                        </p:tgtEl>
                                        <p:attrNameLst>
                                          <p:attrName>style.visibility</p:attrName>
                                        </p:attrNameLst>
                                      </p:cBhvr>
                                      <p:to>
                                        <p:strVal val="visible"/>
                                      </p:to>
                                    </p:set>
                                    <p:animEffect transition="in" filter="fade">
                                      <p:cBhvr>
                                        <p:cTn id="10" dur="500"/>
                                        <p:tgtEl>
                                          <p:spTgt spid="2">
                                            <p:graphicEl>
                                              <a:dgm id="{A5514977-489B-4F6C-B690-E84A1645268C}"/>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783F769F-A93E-4194-9AA7-BE1883233756}"/>
                                            </p:graphicEl>
                                          </p:spTgt>
                                        </p:tgtEl>
                                        <p:attrNameLst>
                                          <p:attrName>style.visibility</p:attrName>
                                        </p:attrNameLst>
                                      </p:cBhvr>
                                      <p:to>
                                        <p:strVal val="visible"/>
                                      </p:to>
                                    </p:set>
                                    <p:animEffect transition="in" filter="fade">
                                      <p:cBhvr>
                                        <p:cTn id="13" dur="500"/>
                                        <p:tgtEl>
                                          <p:spTgt spid="2">
                                            <p:graphicEl>
                                              <a:dgm id="{783F769F-A93E-4194-9AA7-BE188323375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BEB8BFEE-B712-4DB2-BB36-494EB601CCD0}"/>
                                            </p:graphicEl>
                                          </p:spTgt>
                                        </p:tgtEl>
                                        <p:attrNameLst>
                                          <p:attrName>style.visibility</p:attrName>
                                        </p:attrNameLst>
                                      </p:cBhvr>
                                      <p:to>
                                        <p:strVal val="visible"/>
                                      </p:to>
                                    </p:set>
                                    <p:animEffect transition="in" filter="fade">
                                      <p:cBhvr>
                                        <p:cTn id="18" dur="500"/>
                                        <p:tgtEl>
                                          <p:spTgt spid="2">
                                            <p:graphicEl>
                                              <a:dgm id="{BEB8BFEE-B712-4DB2-BB36-494EB601CCD0}"/>
                                            </p:graphicEl>
                                          </p:spTgt>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
                                            <p:graphicEl>
                                              <a:dgm id="{A50FEB0C-5900-41F4-9162-162C49E71D03}"/>
                                            </p:graphicEl>
                                          </p:spTgt>
                                        </p:tgtEl>
                                        <p:attrNameLst>
                                          <p:attrName>style.visibility</p:attrName>
                                        </p:attrNameLst>
                                      </p:cBhvr>
                                      <p:to>
                                        <p:strVal val="visible"/>
                                      </p:to>
                                    </p:set>
                                    <p:animEffect transition="in" filter="fade">
                                      <p:cBhvr>
                                        <p:cTn id="22" dur="500"/>
                                        <p:tgtEl>
                                          <p:spTgt spid="2">
                                            <p:graphicEl>
                                              <a:dgm id="{A50FEB0C-5900-41F4-9162-162C49E71D03}"/>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graphicEl>
                                              <a:dgm id="{E7D29F4D-3CEF-4469-931F-D3ED958484DB}"/>
                                            </p:graphicEl>
                                          </p:spTgt>
                                        </p:tgtEl>
                                        <p:attrNameLst>
                                          <p:attrName>style.visibility</p:attrName>
                                        </p:attrNameLst>
                                      </p:cBhvr>
                                      <p:to>
                                        <p:strVal val="visible"/>
                                      </p:to>
                                    </p:set>
                                    <p:animEffect transition="in" filter="fade">
                                      <p:cBhvr>
                                        <p:cTn id="25" dur="500"/>
                                        <p:tgtEl>
                                          <p:spTgt spid="2">
                                            <p:graphicEl>
                                              <a:dgm id="{E7D29F4D-3CEF-4469-931F-D3ED958484DB}"/>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graphicEl>
                                              <a:dgm id="{95699E1B-3115-44B6-A38E-FF6FB24F3C1F}"/>
                                            </p:graphicEl>
                                          </p:spTgt>
                                        </p:tgtEl>
                                        <p:attrNameLst>
                                          <p:attrName>style.visibility</p:attrName>
                                        </p:attrNameLst>
                                      </p:cBhvr>
                                      <p:to>
                                        <p:strVal val="visible"/>
                                      </p:to>
                                    </p:set>
                                    <p:animEffect transition="in" filter="fade">
                                      <p:cBhvr>
                                        <p:cTn id="30" dur="500"/>
                                        <p:tgtEl>
                                          <p:spTgt spid="2">
                                            <p:graphicEl>
                                              <a:dgm id="{95699E1B-3115-44B6-A38E-FF6FB24F3C1F}"/>
                                            </p:graphic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
                                            <p:graphicEl>
                                              <a:dgm id="{582341D4-C32C-4BF9-A65C-2A898350BCEB}"/>
                                            </p:graphicEl>
                                          </p:spTgt>
                                        </p:tgtEl>
                                        <p:attrNameLst>
                                          <p:attrName>style.visibility</p:attrName>
                                        </p:attrNameLst>
                                      </p:cBhvr>
                                      <p:to>
                                        <p:strVal val="visible"/>
                                      </p:to>
                                    </p:set>
                                    <p:animEffect transition="in" filter="fade">
                                      <p:cBhvr>
                                        <p:cTn id="34" dur="500"/>
                                        <p:tgtEl>
                                          <p:spTgt spid="2">
                                            <p:graphicEl>
                                              <a:dgm id="{582341D4-C32C-4BF9-A65C-2A898350BCEB}"/>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graphicEl>
                                              <a:dgm id="{E8CD0FBA-20F4-4806-99DA-7F623CD91F78}"/>
                                            </p:graphicEl>
                                          </p:spTgt>
                                        </p:tgtEl>
                                        <p:attrNameLst>
                                          <p:attrName>style.visibility</p:attrName>
                                        </p:attrNameLst>
                                      </p:cBhvr>
                                      <p:to>
                                        <p:strVal val="visible"/>
                                      </p:to>
                                    </p:set>
                                    <p:animEffect transition="in" filter="fade">
                                      <p:cBhvr>
                                        <p:cTn id="37" dur="500"/>
                                        <p:tgtEl>
                                          <p:spTgt spid="2">
                                            <p:graphicEl>
                                              <a:dgm id="{E8CD0FBA-20F4-4806-99DA-7F623CD91F7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5E62C222-B587-4E37-A744-63B613C87FF0}"/>
                                            </p:graphicEl>
                                          </p:spTgt>
                                        </p:tgtEl>
                                        <p:attrNameLst>
                                          <p:attrName>style.visibility</p:attrName>
                                        </p:attrNameLst>
                                      </p:cBhvr>
                                      <p:to>
                                        <p:strVal val="visible"/>
                                      </p:to>
                                    </p:set>
                                    <p:animEffect transition="in" filter="fade">
                                      <p:cBhvr>
                                        <p:cTn id="42" dur="500"/>
                                        <p:tgtEl>
                                          <p:spTgt spid="2">
                                            <p:graphicEl>
                                              <a:dgm id="{5E62C222-B587-4E37-A744-63B613C87FF0}"/>
                                            </p:graphic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
                                            <p:graphicEl>
                                              <a:dgm id="{B22EE0B5-8650-400E-84C8-0AFDE684F9E9}"/>
                                            </p:graphicEl>
                                          </p:spTgt>
                                        </p:tgtEl>
                                        <p:attrNameLst>
                                          <p:attrName>style.visibility</p:attrName>
                                        </p:attrNameLst>
                                      </p:cBhvr>
                                      <p:to>
                                        <p:strVal val="visible"/>
                                      </p:to>
                                    </p:set>
                                    <p:animEffect transition="in" filter="fade">
                                      <p:cBhvr>
                                        <p:cTn id="46" dur="500"/>
                                        <p:tgtEl>
                                          <p:spTgt spid="2">
                                            <p:graphicEl>
                                              <a:dgm id="{B22EE0B5-8650-400E-84C8-0AFDE684F9E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Autism Alliance</Template>
  <TotalTime>1266</TotalTime>
  <Words>1258</Words>
  <Application>Microsoft Office PowerPoint</Application>
  <PresentationFormat>On-screen Show (4:3)</PresentationFormat>
  <Paragraphs>163</Paragraphs>
  <Slides>20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Century Gothic</vt:lpstr>
      <vt:lpstr>Office Theme</vt:lpstr>
      <vt:lpstr> Achieving Potential: Stereotypes, Barriers &amp; Success  Specialist Autism Awareness Trainer Autism East Midlands</vt:lpstr>
      <vt:lpstr>The law, Congress states: </vt:lpstr>
      <vt:lpstr>  Quiz : True or False?</vt:lpstr>
      <vt:lpstr>PowerPoint Presentation</vt:lpstr>
      <vt:lpstr>                    Autism Spectrum Disorder</vt:lpstr>
      <vt:lpstr>PowerPoint Presentation</vt:lpstr>
      <vt:lpstr>PowerPoint Presentation</vt:lpstr>
      <vt:lpstr>PowerPoint Presentation</vt:lpstr>
      <vt:lpstr>PowerPoint Presentation</vt:lpstr>
      <vt:lpstr>PowerPoint Presentation</vt:lpstr>
      <vt:lpstr>PowerPoint Presentation</vt:lpstr>
      <vt:lpstr>                    What needs to change?</vt:lpstr>
      <vt:lpstr>                    What needs to change?</vt:lpstr>
      <vt:lpstr>                  Issues in the workplace  </vt:lpstr>
      <vt:lpstr>OTTFFS…….?</vt:lpstr>
      <vt:lpstr>                   Success in Employment</vt:lpstr>
      <vt:lpstr>                   Success in Employment</vt:lpstr>
      <vt:lpstr>                 Success in Employment</vt:lpstr>
      <vt:lpstr>                  Coaching and Mentoring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 Dyer</dc:creator>
  <cp:lastModifiedBy>Vicki Basham</cp:lastModifiedBy>
  <cp:revision>110</cp:revision>
  <cp:lastPrinted>2016-11-18T15:57:56Z</cp:lastPrinted>
  <dcterms:created xsi:type="dcterms:W3CDTF">2016-04-14T10:22:51Z</dcterms:created>
  <dcterms:modified xsi:type="dcterms:W3CDTF">2022-01-23T23:21:45Z</dcterms:modified>
</cp:coreProperties>
</file>